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8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0BF8E878-7953-467D-AB59-5ACC095620C5}" type="datetimeFigureOut">
              <a:rPr lang="it-IT" smtClean="0"/>
              <a:pPr/>
              <a:t>30/05/2012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69B82AD-1A9C-4A3F-9B91-B2A2639114CC}"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BF8E878-7953-467D-AB59-5ACC095620C5}" type="datetimeFigureOut">
              <a:rPr lang="it-IT" smtClean="0"/>
              <a:pPr/>
              <a:t>30/05/2012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69B82AD-1A9C-4A3F-9B91-B2A2639114CC}"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BF8E878-7953-467D-AB59-5ACC095620C5}" type="datetimeFigureOut">
              <a:rPr lang="it-IT" smtClean="0"/>
              <a:pPr/>
              <a:t>30/05/2012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69B82AD-1A9C-4A3F-9B91-B2A2639114CC}"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BF8E878-7953-467D-AB59-5ACC095620C5}" type="datetimeFigureOut">
              <a:rPr lang="it-IT" smtClean="0"/>
              <a:pPr/>
              <a:t>30/05/2012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69B82AD-1A9C-4A3F-9B91-B2A2639114CC}"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0BF8E878-7953-467D-AB59-5ACC095620C5}" type="datetimeFigureOut">
              <a:rPr lang="it-IT" smtClean="0"/>
              <a:pPr/>
              <a:t>30/05/2012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69B82AD-1A9C-4A3F-9B91-B2A2639114CC}"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0BF8E878-7953-467D-AB59-5ACC095620C5}" type="datetimeFigureOut">
              <a:rPr lang="it-IT" smtClean="0"/>
              <a:pPr/>
              <a:t>30/05/2012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69B82AD-1A9C-4A3F-9B91-B2A2639114CC}"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0BF8E878-7953-467D-AB59-5ACC095620C5}" type="datetimeFigureOut">
              <a:rPr lang="it-IT" smtClean="0"/>
              <a:pPr/>
              <a:t>30/05/2012</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669B82AD-1A9C-4A3F-9B91-B2A2639114CC}"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0BF8E878-7953-467D-AB59-5ACC095620C5}" type="datetimeFigureOut">
              <a:rPr lang="it-IT" smtClean="0"/>
              <a:pPr/>
              <a:t>30/05/2012</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669B82AD-1A9C-4A3F-9B91-B2A2639114CC}"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0BF8E878-7953-467D-AB59-5ACC095620C5}" type="datetimeFigureOut">
              <a:rPr lang="it-IT" smtClean="0"/>
              <a:pPr/>
              <a:t>30/05/2012</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669B82AD-1A9C-4A3F-9B91-B2A2639114CC}"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0BF8E878-7953-467D-AB59-5ACC095620C5}" type="datetimeFigureOut">
              <a:rPr lang="it-IT" smtClean="0"/>
              <a:pPr/>
              <a:t>30/05/2012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69B82AD-1A9C-4A3F-9B91-B2A2639114CC}"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0BF8E878-7953-467D-AB59-5ACC095620C5}" type="datetimeFigureOut">
              <a:rPr lang="it-IT" smtClean="0"/>
              <a:pPr/>
              <a:t>30/05/2012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69B82AD-1A9C-4A3F-9B91-B2A2639114CC}"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F8E878-7953-467D-AB59-5ACC095620C5}" type="datetimeFigureOut">
              <a:rPr lang="it-IT" smtClean="0"/>
              <a:pPr/>
              <a:t>30/05/2012</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9B82AD-1A9C-4A3F-9B91-B2A2639114CC}"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95536" y="0"/>
            <a:ext cx="8352928" cy="2376264"/>
          </a:xfrm>
        </p:spPr>
        <p:txBody>
          <a:bodyPr>
            <a:normAutofit fontScale="90000"/>
          </a:bodyPr>
          <a:lstStyle/>
          <a:p>
            <a:r>
              <a:rPr lang="it-IT" dirty="0" smtClean="0"/>
              <a:t/>
            </a:r>
            <a:br>
              <a:rPr lang="it-IT" dirty="0" smtClean="0"/>
            </a:br>
            <a:r>
              <a:rPr lang="it-IT" dirty="0" smtClean="0"/>
              <a:t> </a:t>
            </a:r>
            <a:r>
              <a:rPr lang="it-IT" sz="4900" b="1" dirty="0" smtClean="0">
                <a:solidFill>
                  <a:srgbClr val="0070C0"/>
                </a:solidFill>
              </a:rPr>
              <a:t>Premio “Antonio </a:t>
            </a:r>
            <a:r>
              <a:rPr lang="it-IT" sz="4900" b="1" dirty="0" err="1" smtClean="0">
                <a:solidFill>
                  <a:srgbClr val="0070C0"/>
                </a:solidFill>
              </a:rPr>
              <a:t>Cioffi</a:t>
            </a:r>
            <a:r>
              <a:rPr lang="it-IT" sz="4900" b="1" dirty="0" smtClean="0">
                <a:solidFill>
                  <a:srgbClr val="0070C0"/>
                </a:solidFill>
              </a:rPr>
              <a:t>” 2012</a:t>
            </a:r>
            <a:r>
              <a:rPr lang="it-IT" dirty="0" smtClean="0"/>
              <a:t/>
            </a:r>
            <a:br>
              <a:rPr lang="it-IT" dirty="0" smtClean="0"/>
            </a:br>
            <a:r>
              <a:rPr lang="it-IT" sz="3600" dirty="0" smtClean="0"/>
              <a:t>per la ricerca scientifica socio-economica su temi rilevanti per l’agricoltura e l’alimentazione da parte di un giovane ricercatore</a:t>
            </a:r>
            <a:r>
              <a:rPr lang="it-IT" dirty="0" smtClean="0"/>
              <a:t/>
            </a:r>
            <a:br>
              <a:rPr lang="it-IT" dirty="0" smtClean="0"/>
            </a:br>
            <a:endParaRPr lang="it-IT" dirty="0"/>
          </a:p>
        </p:txBody>
      </p:sp>
      <p:pic>
        <p:nvPicPr>
          <p:cNvPr id="1027" name="Picture 3"/>
          <p:cNvPicPr>
            <a:picLocks noChangeAspect="1" noChangeArrowheads="1"/>
          </p:cNvPicPr>
          <p:nvPr/>
        </p:nvPicPr>
        <p:blipFill>
          <a:blip r:embed="rId2" cstate="print"/>
          <a:srcRect/>
          <a:stretch>
            <a:fillRect/>
          </a:stretch>
        </p:blipFill>
        <p:spPr bwMode="auto">
          <a:xfrm>
            <a:off x="5364088" y="2574371"/>
            <a:ext cx="3619221" cy="4094989"/>
          </a:xfrm>
          <a:prstGeom prst="rect">
            <a:avLst/>
          </a:prstGeom>
          <a:noFill/>
          <a:ln w="9525">
            <a:noFill/>
            <a:miter lim="800000"/>
            <a:headEnd/>
            <a:tailEnd/>
          </a:ln>
          <a:effectLst/>
        </p:spPr>
      </p:pic>
      <p:pic>
        <p:nvPicPr>
          <p:cNvPr id="3" name="Picture 2"/>
          <p:cNvPicPr>
            <a:picLocks noChangeAspect="1" noChangeArrowheads="1"/>
          </p:cNvPicPr>
          <p:nvPr/>
        </p:nvPicPr>
        <p:blipFill>
          <a:blip r:embed="rId3" cstate="print"/>
          <a:srcRect/>
          <a:stretch>
            <a:fillRect/>
          </a:stretch>
        </p:blipFill>
        <p:spPr bwMode="auto">
          <a:xfrm>
            <a:off x="827584" y="4653136"/>
            <a:ext cx="2663825" cy="1628775"/>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alpha val="67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467544" y="476672"/>
            <a:ext cx="8363272" cy="5386610"/>
          </a:xfrm>
        </p:spPr>
        <p:txBody>
          <a:bodyPr>
            <a:normAutofit fontScale="90000"/>
          </a:bodyPr>
          <a:lstStyle/>
          <a:p>
            <a:r>
              <a:rPr lang="it-IT" sz="8000" dirty="0" smtClean="0">
                <a:solidFill>
                  <a:srgbClr val="FF0000"/>
                </a:solidFill>
              </a:rPr>
              <a:t>Paola </a:t>
            </a:r>
            <a:r>
              <a:rPr lang="it-IT" sz="8000" dirty="0" err="1" smtClean="0">
                <a:solidFill>
                  <a:srgbClr val="FF0000"/>
                </a:solidFill>
              </a:rPr>
              <a:t>Cardamone</a:t>
            </a:r>
            <a:r>
              <a:rPr lang="it-IT" sz="8000" dirty="0" smtClean="0">
                <a:solidFill>
                  <a:srgbClr val="FF0000"/>
                </a:solidFill>
              </a:rPr>
              <a:t/>
            </a:r>
            <a:br>
              <a:rPr lang="it-IT" sz="8000" dirty="0" smtClean="0">
                <a:solidFill>
                  <a:srgbClr val="FF0000"/>
                </a:solidFill>
              </a:rPr>
            </a:br>
            <a:r>
              <a:rPr lang="it-IT" sz="4000" dirty="0" smtClean="0">
                <a:solidFill>
                  <a:srgbClr val="FF0000"/>
                </a:solidFill>
              </a:rPr>
              <a:t>(Università della Calabria)</a:t>
            </a:r>
            <a:r>
              <a:rPr lang="it-IT" sz="6000" dirty="0" smtClean="0">
                <a:solidFill>
                  <a:srgbClr val="FF0000"/>
                </a:solidFill>
              </a:rPr>
              <a:t/>
            </a:r>
            <a:br>
              <a:rPr lang="it-IT" sz="6000" dirty="0" smtClean="0">
                <a:solidFill>
                  <a:srgbClr val="FF0000"/>
                </a:solidFill>
              </a:rPr>
            </a:br>
            <a:r>
              <a:rPr lang="it-IT" dirty="0" smtClean="0"/>
              <a:t/>
            </a:r>
            <a:br>
              <a:rPr lang="it-IT" dirty="0" smtClean="0"/>
            </a:br>
            <a:r>
              <a:rPr lang="en-US" dirty="0" smtClean="0"/>
              <a:t>P. </a:t>
            </a:r>
            <a:r>
              <a:rPr lang="en-US" dirty="0" err="1" smtClean="0"/>
              <a:t>Cardamone</a:t>
            </a:r>
            <a:r>
              <a:rPr lang="en-US" dirty="0" smtClean="0"/>
              <a:t>, “The effect of preferential trade agreements on monthly fruit exports to the European Union”, </a:t>
            </a:r>
            <a:r>
              <a:rPr lang="en-US" i="1" dirty="0" smtClean="0"/>
              <a:t>European Review of Agricultural Economics</a:t>
            </a:r>
            <a:r>
              <a:rPr lang="en-US" dirty="0" smtClean="0"/>
              <a:t>, (38), 4, 2011, pp. 553-586.</a:t>
            </a:r>
            <a:endParaRPr lang="it-IT"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alpha val="67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467544" y="476672"/>
            <a:ext cx="8363272" cy="5386610"/>
          </a:xfrm>
        </p:spPr>
        <p:txBody>
          <a:bodyPr>
            <a:normAutofit fontScale="90000"/>
          </a:bodyPr>
          <a:lstStyle/>
          <a:p>
            <a:r>
              <a:rPr lang="it-IT" sz="8000" dirty="0" smtClean="0">
                <a:solidFill>
                  <a:srgbClr val="FF0000"/>
                </a:solidFill>
              </a:rPr>
              <a:t>Carlo </a:t>
            </a:r>
            <a:r>
              <a:rPr lang="it-IT" sz="8000" dirty="0" err="1" smtClean="0">
                <a:solidFill>
                  <a:srgbClr val="FF0000"/>
                </a:solidFill>
              </a:rPr>
              <a:t>Fezzi</a:t>
            </a:r>
            <a:r>
              <a:rPr lang="it-IT" sz="8000" dirty="0" smtClean="0">
                <a:solidFill>
                  <a:srgbClr val="FF0000"/>
                </a:solidFill>
              </a:rPr>
              <a:t/>
            </a:r>
            <a:br>
              <a:rPr lang="it-IT" sz="8000" dirty="0" smtClean="0">
                <a:solidFill>
                  <a:srgbClr val="FF0000"/>
                </a:solidFill>
              </a:rPr>
            </a:br>
            <a:r>
              <a:rPr lang="it-IT" sz="4000" dirty="0" smtClean="0">
                <a:solidFill>
                  <a:srgbClr val="FF0000"/>
                </a:solidFill>
              </a:rPr>
              <a:t>(</a:t>
            </a:r>
            <a:r>
              <a:rPr lang="it-IT" sz="4000" dirty="0" err="1" smtClean="0">
                <a:solidFill>
                  <a:srgbClr val="FF0000"/>
                </a:solidFill>
              </a:rPr>
              <a:t>University</a:t>
            </a:r>
            <a:r>
              <a:rPr lang="it-IT" sz="4000" dirty="0" smtClean="0">
                <a:solidFill>
                  <a:srgbClr val="FF0000"/>
                </a:solidFill>
              </a:rPr>
              <a:t> </a:t>
            </a:r>
            <a:r>
              <a:rPr lang="it-IT" sz="4000" dirty="0" err="1" smtClean="0">
                <a:solidFill>
                  <a:srgbClr val="FF0000"/>
                </a:solidFill>
              </a:rPr>
              <a:t>of</a:t>
            </a:r>
            <a:r>
              <a:rPr lang="it-IT" sz="4000" dirty="0" smtClean="0">
                <a:solidFill>
                  <a:srgbClr val="FF0000"/>
                </a:solidFill>
              </a:rPr>
              <a:t> East </a:t>
            </a:r>
            <a:r>
              <a:rPr lang="it-IT" sz="4000" dirty="0" err="1" smtClean="0">
                <a:solidFill>
                  <a:srgbClr val="FF0000"/>
                </a:solidFill>
              </a:rPr>
              <a:t>Anglia</a:t>
            </a:r>
            <a:r>
              <a:rPr lang="it-IT" sz="4000" dirty="0" smtClean="0">
                <a:solidFill>
                  <a:srgbClr val="FF0000"/>
                </a:solidFill>
              </a:rPr>
              <a:t>, Norwich, UK)</a:t>
            </a:r>
            <a:r>
              <a:rPr lang="it-IT" sz="6000" dirty="0" smtClean="0">
                <a:solidFill>
                  <a:srgbClr val="FF0000"/>
                </a:solidFill>
              </a:rPr>
              <a:t/>
            </a:r>
            <a:br>
              <a:rPr lang="it-IT" sz="6000" dirty="0" smtClean="0">
                <a:solidFill>
                  <a:srgbClr val="FF0000"/>
                </a:solidFill>
              </a:rPr>
            </a:br>
            <a:r>
              <a:rPr lang="it-IT" dirty="0" smtClean="0"/>
              <a:t/>
            </a:r>
            <a:br>
              <a:rPr lang="it-IT" dirty="0" smtClean="0"/>
            </a:br>
            <a:r>
              <a:rPr lang="it-IT" dirty="0" smtClean="0"/>
              <a:t>C. </a:t>
            </a:r>
            <a:r>
              <a:rPr lang="it-IT" dirty="0" err="1" smtClean="0"/>
              <a:t>Fezzi</a:t>
            </a:r>
            <a:r>
              <a:rPr lang="it-IT" dirty="0" smtClean="0"/>
              <a:t> and </a:t>
            </a:r>
            <a:r>
              <a:rPr lang="it-IT" dirty="0" err="1" smtClean="0"/>
              <a:t>I.J.</a:t>
            </a:r>
            <a:r>
              <a:rPr lang="it-IT" dirty="0" smtClean="0"/>
              <a:t> </a:t>
            </a:r>
            <a:r>
              <a:rPr lang="it-IT" dirty="0" err="1" smtClean="0"/>
              <a:t>Bateman</a:t>
            </a:r>
            <a:r>
              <a:rPr lang="it-IT" dirty="0" smtClean="0"/>
              <a:t>, “</a:t>
            </a:r>
            <a:r>
              <a:rPr lang="it-IT" dirty="0" err="1" smtClean="0"/>
              <a:t>Structural</a:t>
            </a:r>
            <a:r>
              <a:rPr lang="it-IT" dirty="0" smtClean="0"/>
              <a:t> </a:t>
            </a:r>
            <a:r>
              <a:rPr lang="it-IT" dirty="0" err="1" smtClean="0"/>
              <a:t>Agricultural</a:t>
            </a:r>
            <a:r>
              <a:rPr lang="it-IT" dirty="0" smtClean="0"/>
              <a:t> </a:t>
            </a:r>
            <a:r>
              <a:rPr lang="it-IT" dirty="0" err="1" smtClean="0"/>
              <a:t>Land</a:t>
            </a:r>
            <a:r>
              <a:rPr lang="it-IT" dirty="0" smtClean="0"/>
              <a:t> </a:t>
            </a:r>
            <a:r>
              <a:rPr lang="it-IT" dirty="0" err="1" smtClean="0"/>
              <a:t>Use</a:t>
            </a:r>
            <a:r>
              <a:rPr lang="it-IT" dirty="0" smtClean="0"/>
              <a:t> </a:t>
            </a:r>
            <a:r>
              <a:rPr lang="it-IT" dirty="0" err="1" smtClean="0"/>
              <a:t>Modeling</a:t>
            </a:r>
            <a:r>
              <a:rPr lang="it-IT" dirty="0" smtClean="0"/>
              <a:t> </a:t>
            </a:r>
            <a:r>
              <a:rPr lang="it-IT" dirty="0" err="1" smtClean="0"/>
              <a:t>for</a:t>
            </a:r>
            <a:r>
              <a:rPr lang="it-IT" dirty="0" smtClean="0"/>
              <a:t> </a:t>
            </a:r>
            <a:r>
              <a:rPr lang="it-IT" dirty="0" err="1" smtClean="0"/>
              <a:t>Spatial</a:t>
            </a:r>
            <a:r>
              <a:rPr lang="it-IT" dirty="0" smtClean="0"/>
              <a:t> </a:t>
            </a:r>
            <a:r>
              <a:rPr lang="it-IT" dirty="0" err="1" smtClean="0"/>
              <a:t>Agro-Environmental</a:t>
            </a:r>
            <a:r>
              <a:rPr lang="it-IT" dirty="0" smtClean="0"/>
              <a:t> Policy </a:t>
            </a:r>
            <a:r>
              <a:rPr lang="it-IT" dirty="0" err="1" smtClean="0"/>
              <a:t>Analysis</a:t>
            </a:r>
            <a:r>
              <a:rPr lang="it-IT" dirty="0" smtClean="0"/>
              <a:t>”, </a:t>
            </a:r>
            <a:r>
              <a:rPr lang="it-IT" i="1" dirty="0" smtClean="0"/>
              <a:t>American Journal </a:t>
            </a:r>
            <a:r>
              <a:rPr lang="it-IT" i="1" dirty="0" err="1" smtClean="0"/>
              <a:t>of</a:t>
            </a:r>
            <a:r>
              <a:rPr lang="it-IT" i="1" dirty="0" smtClean="0"/>
              <a:t> </a:t>
            </a:r>
            <a:r>
              <a:rPr lang="it-IT" i="1" dirty="0" err="1" smtClean="0"/>
              <a:t>Agricultural</a:t>
            </a:r>
            <a:r>
              <a:rPr lang="it-IT" i="1" dirty="0" smtClean="0"/>
              <a:t> </a:t>
            </a:r>
            <a:r>
              <a:rPr lang="it-IT" i="1" dirty="0" err="1" smtClean="0"/>
              <a:t>Economics</a:t>
            </a:r>
            <a:r>
              <a:rPr lang="it-IT" dirty="0" smtClean="0"/>
              <a:t>, 93, 4, 2011, pp. 1168-1188. </a:t>
            </a:r>
            <a:endParaRPr lang="it-IT" dirty="0"/>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TotalTime>
  <Words>4</Words>
  <Application>Microsoft Office PowerPoint</Application>
  <PresentationFormat>Presentazione su schermo (4:3)</PresentationFormat>
  <Paragraphs>3</Paragraphs>
  <Slides>3</Slides>
  <Notes>0</Notes>
  <HiddenSlides>0</HiddenSlides>
  <MMClips>0</MMClips>
  <ScaleCrop>false</ScaleCrop>
  <HeadingPairs>
    <vt:vector size="4" baseType="variant">
      <vt:variant>
        <vt:lpstr>Tema</vt:lpstr>
      </vt:variant>
      <vt:variant>
        <vt:i4>1</vt:i4>
      </vt:variant>
      <vt:variant>
        <vt:lpstr>Titoli diapositive</vt:lpstr>
      </vt:variant>
      <vt:variant>
        <vt:i4>3</vt:i4>
      </vt:variant>
    </vt:vector>
  </HeadingPairs>
  <TitlesOfParts>
    <vt:vector size="4" baseType="lpstr">
      <vt:lpstr>Tema di Office</vt:lpstr>
      <vt:lpstr>  Premio “Antonio Cioffi” 2012 per la ricerca scientifica socio-economica su temi rilevanti per l’agricoltura e l’alimentazione da parte di un giovane ricercatore </vt:lpstr>
      <vt:lpstr>Paola Cardamone (Università della Calabria)  P. Cardamone, “The effect of preferential trade agreements on monthly fruit exports to the European Union”, European Review of Agricultural Economics, (38), 4, 2011, pp. 553-586.</vt:lpstr>
      <vt:lpstr>Carlo Fezzi (University of East Anglia, Norwich, UK)  C. Fezzi and I.J. Bateman, “Structural Agricultural Land Use Modeling for Spatial Agro-Environmental Policy Analysis”, American Journal of Agricultural Economics, 93, 4, 2011, pp. 1168-1188. </vt:lpstr>
    </vt:vector>
  </TitlesOfParts>
  <Company>Unical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Dip. di Economia e Statistica</dc:creator>
  <cp:lastModifiedBy>roberta.raffaelli</cp:lastModifiedBy>
  <cp:revision>5</cp:revision>
  <dcterms:created xsi:type="dcterms:W3CDTF">2012-05-25T13:26:50Z</dcterms:created>
  <dcterms:modified xsi:type="dcterms:W3CDTF">2012-05-30T14:41:59Z</dcterms:modified>
</cp:coreProperties>
</file>