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7"/>
  </p:notesMasterIdLst>
  <p:sldIdLst>
    <p:sldId id="435" r:id="rId2"/>
    <p:sldId id="436" r:id="rId3"/>
    <p:sldId id="511" r:id="rId4"/>
    <p:sldId id="454" r:id="rId5"/>
    <p:sldId id="483" r:id="rId6"/>
    <p:sldId id="484" r:id="rId7"/>
    <p:sldId id="507" r:id="rId8"/>
    <p:sldId id="512" r:id="rId9"/>
    <p:sldId id="459" r:id="rId10"/>
    <p:sldId id="487" r:id="rId11"/>
    <p:sldId id="488" r:id="rId12"/>
    <p:sldId id="434" r:id="rId13"/>
    <p:sldId id="433" r:id="rId14"/>
    <p:sldId id="490" r:id="rId15"/>
    <p:sldId id="496" r:id="rId16"/>
    <p:sldId id="491" r:id="rId17"/>
    <p:sldId id="467" r:id="rId18"/>
    <p:sldId id="514" r:id="rId19"/>
    <p:sldId id="516" r:id="rId20"/>
    <p:sldId id="517" r:id="rId21"/>
    <p:sldId id="518" r:id="rId22"/>
    <p:sldId id="439" r:id="rId23"/>
    <p:sldId id="499" r:id="rId24"/>
    <p:sldId id="443" r:id="rId25"/>
    <p:sldId id="444" r:id="rId26"/>
    <p:sldId id="445" r:id="rId27"/>
    <p:sldId id="420" r:id="rId28"/>
    <p:sldId id="419" r:id="rId29"/>
    <p:sldId id="472" r:id="rId30"/>
    <p:sldId id="421" r:id="rId31"/>
    <p:sldId id="474" r:id="rId32"/>
    <p:sldId id="510" r:id="rId33"/>
    <p:sldId id="515" r:id="rId34"/>
    <p:sldId id="429" r:id="rId35"/>
    <p:sldId id="423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FF00"/>
    <a:srgbClr val="FFC000"/>
    <a:srgbClr val="D5FC79"/>
    <a:srgbClr val="FFFD78"/>
    <a:srgbClr val="FFFFFF"/>
    <a:srgbClr val="FFE900"/>
    <a:srgbClr val="BD3949"/>
    <a:srgbClr val="FFD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/>
    <p:restoredTop sz="94773"/>
  </p:normalViewPr>
  <p:slideViewPr>
    <p:cSldViewPr snapToGrid="0" snapToObjects="1">
      <p:cViewPr varScale="1">
        <p:scale>
          <a:sx n="90" d="100"/>
          <a:sy n="90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F01B-B20A-A44C-8B71-EA2A86271A6B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61A1-04B6-9A4C-913C-6B4524570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0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D912AF2-7F71-6F4A-AFF4-AC23C72E3424}" type="datetimeFigureOut">
              <a:rPr lang="it-IT" smtClean="0"/>
              <a:pPr/>
              <a:t>24/09/2025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0A6D827-7748-7543-B961-3A3330BBF5D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0" y="0"/>
            <a:ext cx="9144000" cy="867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 fov="2400000"/>
            <a:lightRig rig="twoPt" dir="tl"/>
          </a:scene3d>
          <a:sp3d>
            <a:bevelT w="57150" h="1905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0" dirty="0">
              <a:solidFill>
                <a:schemeClr val="tx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83F5ED-796A-042B-D6BF-303AA33288E7}"/>
              </a:ext>
            </a:extLst>
          </p:cNvPr>
          <p:cNvSpPr txBox="1"/>
          <p:nvPr userDrawn="1"/>
        </p:nvSpPr>
        <p:spPr>
          <a:xfrm>
            <a:off x="188259" y="136525"/>
            <a:ext cx="609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0" dirty="0">
                <a:solidFill>
                  <a:schemeClr val="tx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  <a:cs typeface="Calibri"/>
              </a:rPr>
              <a:t>Prof. Severino Romano – Università degli Studi della Basilicata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i="0" kern="1200" dirty="0">
                <a:solidFill>
                  <a:schemeClr val="tx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  <a:ea typeface="+mn-ea"/>
                <a:cs typeface="Calibri"/>
              </a:rPr>
              <a:t>Il ruolo delle foreste per le zone montane</a:t>
            </a:r>
            <a:endParaRPr lang="it-IT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9" name="Immagine 8" descr="Immagine che contiene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446F55AD-BA78-701D-0B5E-140661ED2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686" y="-119092"/>
            <a:ext cx="1047314" cy="10473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bg2">
                <a:shade val="90000"/>
                <a:hueMod val="90000"/>
                <a:satMod val="150000"/>
                <a:lumMod val="90000"/>
              </a:schemeClr>
              <a:schemeClr val="bg2">
                <a:tint val="70000"/>
                <a:shade val="80000"/>
                <a:satMod val="300000"/>
                <a:lumMod val="11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912AF2-7F71-6F4A-AFF4-AC23C72E3424}" type="datetimeFigureOut">
              <a:rPr lang="it-IT" smtClean="0"/>
              <a:pPr/>
              <a:t>24/09/2025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A6D827-7748-7543-B961-3A3330BBF5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ino.romano@unibas.i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32BC1-9247-F700-F98A-EFB2775F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A602E1-C370-662B-2231-300A3BD601DA}"/>
              </a:ext>
            </a:extLst>
          </p:cNvPr>
          <p:cNvSpPr txBox="1"/>
          <p:nvPr/>
        </p:nvSpPr>
        <p:spPr>
          <a:xfrm>
            <a:off x="77873" y="981142"/>
            <a:ext cx="862399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’attenzione della collettività alle problematiche ambientali non è mai stata così alta come in questi ultimi anni</a:t>
            </a:r>
          </a:p>
          <a:p>
            <a:pPr>
              <a:spcAft>
                <a:spcPts val="1800"/>
              </a:spcAft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livello mondiale ed europeo è stata messa in campo una serie di azioni che pongono la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questione ambientale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coesione sociale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lo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sviluppo sostenibile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centro dell’agenda di molti Paesi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19CC48-A0A8-E5F6-3AB1-77DD3ECAF97F}"/>
              </a:ext>
            </a:extLst>
          </p:cNvPr>
          <p:cNvSpPr txBox="1"/>
          <p:nvPr/>
        </p:nvSpPr>
        <p:spPr>
          <a:xfrm>
            <a:off x="4663210" y="4063987"/>
            <a:ext cx="44886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Europea per la Biodiversità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Forestale Europea per il 2030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Europea per il clima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Farm to </a:t>
            </a:r>
            <a:r>
              <a:rPr lang="it-IT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Nature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AADDC7-6137-67C5-9374-95A7D2F06BE0}"/>
              </a:ext>
            </a:extLst>
          </p:cNvPr>
          <p:cNvSpPr txBox="1"/>
          <p:nvPr/>
        </p:nvSpPr>
        <p:spPr>
          <a:xfrm>
            <a:off x="962128" y="2761110"/>
            <a:ext cx="6064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2030 dell’ONU con i suoi 17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SDGs</a:t>
            </a:r>
            <a:endParaRPr lang="it-IT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Green Deal </a:t>
            </a:r>
            <a:endParaRPr lang="it-IT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D807E2-C287-533F-2767-00B721016801}"/>
              </a:ext>
            </a:extLst>
          </p:cNvPr>
          <p:cNvSpPr txBox="1"/>
          <p:nvPr/>
        </p:nvSpPr>
        <p:spPr>
          <a:xfrm>
            <a:off x="1504739" y="4261368"/>
            <a:ext cx="264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l’Europa il primo continente a impatto climatico zero entro il 2050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7F1B102B-FA59-5322-8AB9-BEA093F538F5}"/>
              </a:ext>
            </a:extLst>
          </p:cNvPr>
          <p:cNvSpPr/>
          <p:nvPr/>
        </p:nvSpPr>
        <p:spPr>
          <a:xfrm>
            <a:off x="2059912" y="3743253"/>
            <a:ext cx="1346479" cy="412466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934DF778-5D24-5018-FF41-126F02F052E6}"/>
              </a:ext>
            </a:extLst>
          </p:cNvPr>
          <p:cNvSpPr/>
          <p:nvPr/>
        </p:nvSpPr>
        <p:spPr>
          <a:xfrm rot="16200000">
            <a:off x="3730695" y="4543941"/>
            <a:ext cx="1346479" cy="412466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D1AF86-079D-8B34-FC34-1BEC7250384D}"/>
              </a:ext>
            </a:extLst>
          </p:cNvPr>
          <p:cNvSpPr txBox="1"/>
          <p:nvPr/>
        </p:nvSpPr>
        <p:spPr>
          <a:xfrm>
            <a:off x="1130438" y="5969222"/>
            <a:ext cx="4697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Next Generation EU (NGEU)</a:t>
            </a:r>
          </a:p>
          <a:p>
            <a:r>
              <a:rPr lang="it-IT" dirty="0"/>
              <a:t>		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(750 miliardi di euro</a:t>
            </a:r>
            <a:r>
              <a:rPr lang="it-IT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2F92EE74-8AD1-9187-3CFF-DB6AA14E1B60}"/>
              </a:ext>
            </a:extLst>
          </p:cNvPr>
          <p:cNvSpPr/>
          <p:nvPr/>
        </p:nvSpPr>
        <p:spPr>
          <a:xfrm rot="16200000">
            <a:off x="4764948" y="5928703"/>
            <a:ext cx="1346479" cy="412466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2AB9F2-3702-0A28-9F28-AB50DA9E0A11}"/>
              </a:ext>
            </a:extLst>
          </p:cNvPr>
          <p:cNvSpPr txBox="1"/>
          <p:nvPr/>
        </p:nvSpPr>
        <p:spPr>
          <a:xfrm>
            <a:off x="5939104" y="5944991"/>
            <a:ext cx="9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3619A1-E023-B18E-19F9-21605C16E0AB}"/>
              </a:ext>
            </a:extLst>
          </p:cNvPr>
          <p:cNvSpPr txBox="1"/>
          <p:nvPr/>
        </p:nvSpPr>
        <p:spPr>
          <a:xfrm>
            <a:off x="0" y="1511904"/>
            <a:ext cx="853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Crescente importanza delle risorse forestali sia a livello europeo che a livello nazionale</a:t>
            </a:r>
          </a:p>
        </p:txBody>
      </p:sp>
    </p:spTree>
    <p:extLst>
      <p:ext uri="{BB962C8B-B14F-4D97-AF65-F5344CB8AC3E}">
        <p14:creationId xmlns:p14="http://schemas.microsoft.com/office/powerpoint/2010/main" val="28480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  <p:bldP spid="3" grpId="0"/>
      <p:bldP spid="4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A63DAB-914D-5196-5226-D7939BA48CD0}"/>
              </a:ext>
            </a:extLst>
          </p:cNvPr>
          <p:cNvSpPr txBox="1"/>
          <p:nvPr/>
        </p:nvSpPr>
        <p:spPr>
          <a:xfrm>
            <a:off x="86982" y="2242116"/>
            <a:ext cx="89700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metà delle imprese della filiera è collocata al nord ed in particolare al nord-est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terzo delle imprese boschive è al centro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7F8F548-33DD-C0A7-7477-723AC48A44E1}"/>
              </a:ext>
            </a:extLst>
          </p:cNvPr>
          <p:cNvGrpSpPr/>
          <p:nvPr/>
        </p:nvGrpSpPr>
        <p:grpSpPr>
          <a:xfrm>
            <a:off x="567160" y="3171462"/>
            <a:ext cx="7359062" cy="3567067"/>
            <a:chOff x="168349" y="2494295"/>
            <a:chExt cx="7028487" cy="3878152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95F0BBD-4808-93CD-3F24-457D7F4C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349" y="2832849"/>
              <a:ext cx="7028487" cy="353959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64BFDEB-EFAC-DC80-F514-E555A4333CBF}"/>
                </a:ext>
              </a:extLst>
            </p:cNvPr>
            <p:cNvSpPr txBox="1"/>
            <p:nvPr/>
          </p:nvSpPr>
          <p:spPr>
            <a:xfrm>
              <a:off x="396950" y="2494295"/>
              <a:ext cx="6244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Distribuzione percentuale delle imprese della filiera per area geografica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6C357E-E2A7-1BC4-DBD8-E9DAF121B775}"/>
              </a:ext>
            </a:extLst>
          </p:cNvPr>
          <p:cNvSpPr txBox="1"/>
          <p:nvPr/>
        </p:nvSpPr>
        <p:spPr>
          <a:xfrm>
            <a:off x="312516" y="862252"/>
            <a:ext cx="429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filiera legno </a:t>
            </a:r>
            <a:r>
              <a:rPr lang="it-IT" sz="1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(fonte dati Istat e </a:t>
            </a:r>
            <a:r>
              <a:rPr lang="it-IT" sz="1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SinFOR</a:t>
            </a:r>
            <a:r>
              <a:rPr lang="it-IT" sz="1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C2250E-D820-F74D-AFD5-D4E76BB78F76}"/>
              </a:ext>
            </a:extLst>
          </p:cNvPr>
          <p:cNvSpPr txBox="1"/>
          <p:nvPr/>
        </p:nvSpPr>
        <p:spPr>
          <a:xfrm>
            <a:off x="86982" y="1333553"/>
            <a:ext cx="897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foresta-legno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intende un insieme strettamente collegato ed interconnesso di industrie che hanno nel legno la principale materia prima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57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CC889B-90CE-4E6F-B1C9-E2957103DF0C}"/>
              </a:ext>
            </a:extLst>
          </p:cNvPr>
          <p:cNvSpPr txBox="1"/>
          <p:nvPr/>
        </p:nvSpPr>
        <p:spPr>
          <a:xfrm>
            <a:off x="77795" y="1693171"/>
            <a:ext cx="472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Quota % imprese artigiane sul corrispondente totale delle imprese della filiera del legno per macro ripartizione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9D54FC-F0BC-74C2-21AC-265936216447}"/>
              </a:ext>
            </a:extLst>
          </p:cNvPr>
          <p:cNvSpPr txBox="1"/>
          <p:nvPr/>
        </p:nvSpPr>
        <p:spPr>
          <a:xfrm>
            <a:off x="5217876" y="1330532"/>
            <a:ext cx="4083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Valore aggiunto quasi 19 Mld di euro l’1,2% del totale economia</a:t>
            </a:r>
          </a:p>
          <a:p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Selvicoltura 2,1 Mld di euro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Lavorazione del legno 4,1 Mld di euro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Carta e cartone 6 Mld di euro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Arredo mobili 6,5 Mld di euro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F164F4-4853-330F-7141-812DD0C9BA94}"/>
              </a:ext>
            </a:extLst>
          </p:cNvPr>
          <p:cNvSpPr txBox="1"/>
          <p:nvPr/>
        </p:nvSpPr>
        <p:spPr>
          <a:xfrm>
            <a:off x="5217876" y="3645465"/>
            <a:ext cx="3666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Occupazione 340.000 addetti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1,4% del totale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93,7% ha meno di 10 addetti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8A7396-646C-A415-72A0-80CBF0D7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4" y="2249211"/>
            <a:ext cx="4654759" cy="29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3248A-E110-ABE7-8480-C8AEA758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9A7FB4-C7F1-BF9A-570D-22FD73228F8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914400"/>
            <a:ext cx="5181600" cy="3048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it-IT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Segmentazione della produzione industriale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154034BA-0438-D44E-ADCE-84F7429C85E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7812"/>
            <a:ext cx="1828800" cy="3294063"/>
            <a:chOff x="384" y="1632"/>
            <a:chExt cx="1152" cy="2075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89949D5E-EB10-1CF8-E6A3-F6C8F6213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48"/>
              <a:ext cx="682" cy="36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800">
                  <a:solidFill>
                    <a:schemeClr val="bg1"/>
                  </a:solidFill>
                  <a:latin typeface="Arial" pitchFamily="-107" charset="0"/>
                </a:rPr>
                <a:t>Produzione forestale in aziende forestali pubbliche o private</a:t>
              </a:r>
              <a:endParaRPr lang="en-GB" sz="800">
                <a:solidFill>
                  <a:schemeClr val="bg1"/>
                </a:solidFill>
                <a:latin typeface="Arial" pitchFamily="-107" charset="0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DC2D67E0-BA76-036A-C7DD-78A85B606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632"/>
              <a:ext cx="682" cy="28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800">
                  <a:solidFill>
                    <a:schemeClr val="bg1"/>
                  </a:solidFill>
                  <a:latin typeface="Arial" pitchFamily="-107" charset="0"/>
                </a:rPr>
                <a:t>Produzione forestale in aziende agricole</a:t>
              </a:r>
              <a:endParaRPr lang="en-GB" sz="800">
                <a:solidFill>
                  <a:schemeClr val="bg1"/>
                </a:solidFill>
                <a:latin typeface="Arial" pitchFamily="-107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DD7E6EC6-DB1A-1A73-A28D-4DE067821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64"/>
              <a:ext cx="682" cy="44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800">
                  <a:solidFill>
                    <a:schemeClr val="bg1"/>
                  </a:solidFill>
                  <a:latin typeface="Arial" pitchFamily="-107" charset="0"/>
                </a:rPr>
                <a:t>Produzione forestale in proprietà forestali non organizzate in aziende</a:t>
              </a:r>
              <a:endParaRPr lang="en-GB" sz="800">
                <a:solidFill>
                  <a:schemeClr val="bg1"/>
                </a:solidFill>
                <a:latin typeface="Arial" pitchFamily="-107" charset="0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E3DF15C4-E701-ACAA-3439-07BEB43C2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776"/>
              <a:ext cx="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8C92E68-5FDF-2618-CA24-14670CCCE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5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19B479F3-ED84-AC1F-BB2A-B01B4A61B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4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CB8130D-F3BE-B3BB-8A80-DAE857268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77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2344C6CA-D168-E398-CE69-C11101CDA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" name="Text Box 13">
            <a:extLst>
              <a:ext uri="{FF2B5EF4-FFF2-40B4-BE49-F238E27FC236}">
                <a16:creationId xmlns:a16="http://schemas.microsoft.com/office/drawing/2014/main" id="{3E1C3E98-7DA1-9682-4079-61F4E087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89412"/>
            <a:ext cx="1143000" cy="458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chemeClr val="bg1"/>
                </a:solidFill>
                <a:latin typeface="Arial" pitchFamily="-107" charset="0"/>
              </a:rPr>
              <a:t>Imprese di utilizzazione forestale</a:t>
            </a:r>
            <a:endParaRPr lang="en-GB" sz="800">
              <a:solidFill>
                <a:schemeClr val="bg1"/>
              </a:solidFill>
              <a:latin typeface="Arial" pitchFamily="-107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0C2E4DF8-5A1E-1098-20F8-52BAE65C8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979612"/>
            <a:ext cx="0" cy="449580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52FDC822-3F51-26F8-E426-1A0316ECF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8012"/>
            <a:ext cx="2286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1B894490-0A72-DD79-C568-7973AB9B8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47541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8EA81BD-44DC-1EC3-3692-2B4D9FB7A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1143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5952C5D-9779-5A5E-73EB-842E37143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5611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630A0DEF-C94D-DB16-48F8-5A331A9E8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376269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365142D2-6DD9-3B58-B0FD-06CAA3A26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97021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E40D1F66-FDC3-72DE-ACF2-C57E370E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979612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F250DD5-415F-5F25-CCE8-9B5C56F8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26155"/>
            <a:ext cx="1082675" cy="458788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rgbClr val="996600">
                  <a:gamma/>
                  <a:tint val="43922"/>
                  <a:invGamma/>
                </a:srgbClr>
              </a:gs>
              <a:gs pos="100000">
                <a:srgbClr val="99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tranciati finiti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4861B87C-1B93-120D-94FC-237821CB5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040" y="3046412"/>
            <a:ext cx="228600" cy="0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25F08C03-4C51-325B-7B04-594F14C2F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420" y="3755072"/>
            <a:ext cx="228600" cy="0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32AE8CEF-F789-69FA-DDEE-7EAA03D77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676" y="5786586"/>
            <a:ext cx="1663695" cy="98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5D224518-6D1B-DB94-1A5A-5A2040D4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50920"/>
            <a:ext cx="1143000" cy="45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tranciati grezzi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E7337446-DC50-D8E0-0256-1F2AEE74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246812"/>
            <a:ext cx="1143000" cy="45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pannelli compensati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4390E40-0339-B589-7B8F-10D1C964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0132"/>
            <a:ext cx="1143000" cy="45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pannelli di fibre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1F51EE0B-19D2-A9E1-6FB0-40989831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02112"/>
            <a:ext cx="1143000" cy="45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pannelli di particelle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BEDB5B66-D47E-2CE3-D6E9-0891BC95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22562"/>
            <a:ext cx="1206500" cy="45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segagione di “qualità” (segagione a nastro)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37FC875E-F8B4-D855-6C45-0769C0B0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751012"/>
            <a:ext cx="12065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 dirty="0">
                <a:solidFill>
                  <a:srgbClr val="000000"/>
                </a:solidFill>
                <a:latin typeface="Arial" pitchFamily="-107" charset="0"/>
              </a:rPr>
              <a:t>Imprese di </a:t>
            </a:r>
            <a:r>
              <a:rPr lang="it-IT" sz="800" dirty="0" err="1">
                <a:solidFill>
                  <a:srgbClr val="000000"/>
                </a:solidFill>
                <a:latin typeface="Arial" pitchFamily="-107" charset="0"/>
              </a:rPr>
              <a:t>segagione</a:t>
            </a:r>
            <a:r>
              <a:rPr lang="it-IT" sz="800" dirty="0">
                <a:solidFill>
                  <a:srgbClr val="000000"/>
                </a:solidFill>
                <a:latin typeface="Arial" pitchFamily="-107" charset="0"/>
              </a:rPr>
              <a:t> di “quantità” (</a:t>
            </a:r>
            <a:r>
              <a:rPr lang="it-IT" sz="800" dirty="0" err="1">
                <a:solidFill>
                  <a:srgbClr val="000000"/>
                </a:solidFill>
                <a:latin typeface="Arial" pitchFamily="-107" charset="0"/>
              </a:rPr>
              <a:t>segagione</a:t>
            </a:r>
            <a:r>
              <a:rPr lang="it-IT" sz="800" dirty="0">
                <a:solidFill>
                  <a:srgbClr val="000000"/>
                </a:solidFill>
                <a:latin typeface="Arial" pitchFamily="-107" charset="0"/>
              </a:rPr>
              <a:t> parallela)</a:t>
            </a:r>
            <a:endParaRPr lang="en-GB" sz="800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EFAD155F-710A-7208-9270-6941684D7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979612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14C58063-8D10-9CA1-7498-049D4B18D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5913" y="3046412"/>
            <a:ext cx="31908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1E2D75D7-890C-F0E9-23FE-3CF369E86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0038" y="1979612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07471F72-B05A-6E33-7B5F-3407D13C0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048192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0E8425B5-0957-3C1C-2530-9B29F4F81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850" y="1903412"/>
            <a:ext cx="16065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416D8803-7DD1-182F-CD53-B15764D2B6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6475412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1E8E0CDB-0495-C00C-7800-669C0D1B8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111432"/>
            <a:ext cx="17065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6DF9CA55-497F-5727-2E17-8EA38E0A2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4456112"/>
            <a:ext cx="17065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8" name="Group 44">
            <a:extLst>
              <a:ext uri="{FF2B5EF4-FFF2-40B4-BE49-F238E27FC236}">
                <a16:creationId xmlns:a16="http://schemas.microsoft.com/office/drawing/2014/main" id="{31F6258D-676A-9B6A-2435-86E6C19F3FE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4412"/>
            <a:ext cx="1828800" cy="381000"/>
            <a:chOff x="384" y="1296"/>
            <a:chExt cx="960" cy="240"/>
          </a:xfrm>
        </p:grpSpPr>
        <p:sp>
          <p:nvSpPr>
            <p:cNvPr id="49" name="AutoShape 45">
              <a:extLst>
                <a:ext uri="{FF2B5EF4-FFF2-40B4-BE49-F238E27FC236}">
                  <a16:creationId xmlns:a16="http://schemas.microsoft.com/office/drawing/2014/main" id="{053DB3BA-76E3-189F-0FB9-1D9CC7391A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0" y="1032"/>
              <a:ext cx="48" cy="960"/>
            </a:xfrm>
            <a:prstGeom prst="leftBracket">
              <a:avLst>
                <a:gd name="adj" fmla="val 166667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 Box 46">
              <a:extLst>
                <a:ext uri="{FF2B5EF4-FFF2-40B4-BE49-F238E27FC236}">
                  <a16:creationId xmlns:a16="http://schemas.microsoft.com/office/drawing/2014/main" id="{9BBF3C8C-F386-956E-52A3-CB9E8A9FD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296"/>
              <a:ext cx="52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7" charset="0"/>
                </a:rPr>
                <a:t>Produzione</a:t>
              </a:r>
              <a:endPara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</a:endParaRPr>
            </a:p>
          </p:txBody>
        </p:sp>
      </p:grp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197E04D-BA28-2BC2-640E-F6C4547C0A7D}"/>
              </a:ext>
            </a:extLst>
          </p:cNvPr>
          <p:cNvGrpSpPr>
            <a:grpSpLocks/>
          </p:cNvGrpSpPr>
          <p:nvPr/>
        </p:nvGrpSpPr>
        <p:grpSpPr bwMode="auto">
          <a:xfrm>
            <a:off x="2432050" y="3732212"/>
            <a:ext cx="1143000" cy="304800"/>
            <a:chOff x="1536" y="2112"/>
            <a:chExt cx="720" cy="240"/>
          </a:xfrm>
        </p:grpSpPr>
        <p:sp>
          <p:nvSpPr>
            <p:cNvPr id="52" name="AutoShape 48">
              <a:extLst>
                <a:ext uri="{FF2B5EF4-FFF2-40B4-BE49-F238E27FC236}">
                  <a16:creationId xmlns:a16="http://schemas.microsoft.com/office/drawing/2014/main" id="{9AE21EA1-DFB4-A415-18DA-3A157C30A5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72" y="1968"/>
              <a:ext cx="48" cy="720"/>
            </a:xfrm>
            <a:prstGeom prst="leftBracket">
              <a:avLst>
                <a:gd name="adj" fmla="val 12500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 Box 49">
              <a:extLst>
                <a:ext uri="{FF2B5EF4-FFF2-40B4-BE49-F238E27FC236}">
                  <a16:creationId xmlns:a16="http://schemas.microsoft.com/office/drawing/2014/main" id="{673ED014-71D7-F9EC-AF4C-8EC330888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112"/>
              <a:ext cx="6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7" charset="0"/>
                </a:rPr>
                <a:t>Utilizzazione</a:t>
              </a:r>
              <a:endPara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</a:endParaRPr>
            </a:p>
          </p:txBody>
        </p:sp>
      </p:grpSp>
      <p:sp>
        <p:nvSpPr>
          <p:cNvPr id="55" name="AutoShape 51">
            <a:extLst>
              <a:ext uri="{FF2B5EF4-FFF2-40B4-BE49-F238E27FC236}">
                <a16:creationId xmlns:a16="http://schemas.microsoft.com/office/drawing/2014/main" id="{9A6ABF4D-9346-E570-3A8D-5AFC61BB6899}"/>
              </a:ext>
            </a:extLst>
          </p:cNvPr>
          <p:cNvSpPr>
            <a:spLocks/>
          </p:cNvSpPr>
          <p:nvPr/>
        </p:nvSpPr>
        <p:spPr bwMode="auto">
          <a:xfrm rot="5400000">
            <a:off x="4648200" y="785812"/>
            <a:ext cx="76200" cy="1752600"/>
          </a:xfrm>
          <a:prstGeom prst="leftBracket">
            <a:avLst>
              <a:gd name="adj" fmla="val 191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 Box 52">
            <a:extLst>
              <a:ext uri="{FF2B5EF4-FFF2-40B4-BE49-F238E27FC236}">
                <a16:creationId xmlns:a16="http://schemas.microsoft.com/office/drawing/2014/main" id="{56E2A7DC-E62C-8281-1B6E-D463313F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1370012"/>
            <a:ext cx="188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</a:rPr>
              <a:t>Prima trasformazione</a:t>
            </a:r>
            <a:endParaRPr lang="en-GB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7" charset="0"/>
            </a:endParaRPr>
          </a:p>
        </p:txBody>
      </p:sp>
      <p:sp>
        <p:nvSpPr>
          <p:cNvPr id="58" name="AutoShape 54">
            <a:extLst>
              <a:ext uri="{FF2B5EF4-FFF2-40B4-BE49-F238E27FC236}">
                <a16:creationId xmlns:a16="http://schemas.microsoft.com/office/drawing/2014/main" id="{CFA37CD9-E8B6-B160-97CB-7226F5B2A902}"/>
              </a:ext>
            </a:extLst>
          </p:cNvPr>
          <p:cNvSpPr>
            <a:spLocks/>
          </p:cNvSpPr>
          <p:nvPr/>
        </p:nvSpPr>
        <p:spPr bwMode="auto">
          <a:xfrm rot="5400000">
            <a:off x="7112000" y="354012"/>
            <a:ext cx="101600" cy="2590800"/>
          </a:xfrm>
          <a:prstGeom prst="leftBracket">
            <a:avLst>
              <a:gd name="adj" fmla="val 212500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9260852C-D7B9-A7E1-523E-03FBBF63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0012"/>
            <a:ext cx="2743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</a:rPr>
              <a:t>Seconda trasformazione</a:t>
            </a:r>
            <a:endParaRPr lang="en-GB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7" charset="0"/>
            </a:endParaRPr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A70FB346-3A02-BDD8-2189-C364FAF4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332162"/>
            <a:ext cx="228600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CONSUMO </a:t>
            </a:r>
          </a:p>
          <a:p>
            <a:pPr algn="ctr"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FINALE</a:t>
            </a:r>
            <a:endParaRPr lang="en-GB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62" name="Text Box 58">
            <a:extLst>
              <a:ext uri="{FF2B5EF4-FFF2-40B4-BE49-F238E27FC236}">
                <a16:creationId xmlns:a16="http://schemas.microsoft.com/office/drawing/2014/main" id="{A00DF69A-75C8-02F8-30A6-05516E5F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5857"/>
            <a:ext cx="990600" cy="458788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infissi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3" name="Text Box 59">
            <a:extLst>
              <a:ext uri="{FF2B5EF4-FFF2-40B4-BE49-F238E27FC236}">
                <a16:creationId xmlns:a16="http://schemas.microsoft.com/office/drawing/2014/main" id="{4EA5946F-00A6-C745-3963-8C4AB7D6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27212"/>
            <a:ext cx="990600" cy="33655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Mobilifici industriali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4" name="Text Box 60">
            <a:extLst>
              <a:ext uri="{FF2B5EF4-FFF2-40B4-BE49-F238E27FC236}">
                <a16:creationId xmlns:a16="http://schemas.microsoft.com/office/drawing/2014/main" id="{83663C1C-7E74-5B0E-4DA0-66D968FD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97692"/>
            <a:ext cx="990600" cy="458788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parquets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5" name="Text Box 61">
            <a:extLst>
              <a:ext uri="{FF2B5EF4-FFF2-40B4-BE49-F238E27FC236}">
                <a16:creationId xmlns:a16="http://schemas.microsoft.com/office/drawing/2014/main" id="{2AA36495-F079-235D-D8B1-AC7513A1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85540"/>
            <a:ext cx="990600" cy="581025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oggettistica in legno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6" name="Text Box 62">
            <a:extLst>
              <a:ext uri="{FF2B5EF4-FFF2-40B4-BE49-F238E27FC236}">
                <a16:creationId xmlns:a16="http://schemas.microsoft.com/office/drawing/2014/main" id="{05E42D42-E334-6A64-5EC3-57A1A97F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27375"/>
            <a:ext cx="990600" cy="458788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imballaggi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7" name="Text Box 63">
            <a:extLst>
              <a:ext uri="{FF2B5EF4-FFF2-40B4-BE49-F238E27FC236}">
                <a16:creationId xmlns:a16="http://schemas.microsoft.com/office/drawing/2014/main" id="{CF081ABA-F9B3-5AB6-5D6E-F817FBB3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16162"/>
            <a:ext cx="990600" cy="458788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parti di mobili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8" name="Text Box 64">
            <a:extLst>
              <a:ext uri="{FF2B5EF4-FFF2-40B4-BE49-F238E27FC236}">
                <a16:creationId xmlns:a16="http://schemas.microsoft.com/office/drawing/2014/main" id="{09256F9C-30DB-10EB-1AFD-F32F8065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39192"/>
            <a:ext cx="990600" cy="458788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Mobilifici e falegnamerie artigiane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4EF92FD7-55A2-80D7-D893-3D22419FA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11143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3C2D7726-53E5-EC15-99E2-78D7EA434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5163" y="461994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114D252C-0EB6-976F-0659-BC20F433B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93795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21E0DCFA-0387-197E-BAD7-B2943907E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35121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8EFBC239-3ADA-FA99-0CD4-7120EFC73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51301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571D2C51-DF21-FE01-101A-C77D0FF68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90341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622D2C0C-ACDA-164B-DE73-4A2BB127F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646779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3B26C599-42D2-5D37-53FF-EA5176872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2963" y="1979612"/>
            <a:ext cx="0" cy="457200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861B78FE-C6C2-8F5B-7B7A-47E9D8061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18763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ACE537AD-A8A7-B076-917C-E886DB12C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63" y="469614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9" name="Line 75">
            <a:extLst>
              <a:ext uri="{FF2B5EF4-FFF2-40B4-BE49-F238E27FC236}">
                <a16:creationId xmlns:a16="http://schemas.microsoft.com/office/drawing/2014/main" id="{235804C3-2019-22A3-44F1-F22A8133A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93795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" name="Line 76">
            <a:extLst>
              <a:ext uri="{FF2B5EF4-FFF2-40B4-BE49-F238E27FC236}">
                <a16:creationId xmlns:a16="http://schemas.microsoft.com/office/drawing/2014/main" id="{3E11E8D6-E8D3-7C34-F71C-803D4DE0F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35121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" name="Line 77">
            <a:extLst>
              <a:ext uri="{FF2B5EF4-FFF2-40B4-BE49-F238E27FC236}">
                <a16:creationId xmlns:a16="http://schemas.microsoft.com/office/drawing/2014/main" id="{BA61BF09-317C-8424-EB5D-DAD2A2985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51301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" name="Line 78">
            <a:extLst>
              <a:ext uri="{FF2B5EF4-FFF2-40B4-BE49-F238E27FC236}">
                <a16:creationId xmlns:a16="http://schemas.microsoft.com/office/drawing/2014/main" id="{A52E0162-912C-BE02-975D-33F6FC707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97961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3" name="Line 79">
            <a:extLst>
              <a:ext uri="{FF2B5EF4-FFF2-40B4-BE49-F238E27FC236}">
                <a16:creationId xmlns:a16="http://schemas.microsoft.com/office/drawing/2014/main" id="{D7553FA3-9FDE-2653-2B1D-3053AAC2B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6543992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4" name="Line 80">
            <a:extLst>
              <a:ext uri="{FF2B5EF4-FFF2-40B4-BE49-F238E27FC236}">
                <a16:creationId xmlns:a16="http://schemas.microsoft.com/office/drawing/2014/main" id="{CA5090A2-BB7F-B220-4386-5C6469B23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570412"/>
            <a:ext cx="3048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99FA91F0-0B60-7A39-797C-89D57489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6677" y="5786587"/>
            <a:ext cx="381000" cy="0"/>
          </a:xfrm>
          <a:prstGeom prst="line">
            <a:avLst/>
          </a:prstGeom>
          <a:noFill/>
          <a:ln w="28575">
            <a:solidFill>
              <a:srgbClr val="339933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611FEA12-01FE-FDB0-D735-1FF8F4F9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677" y="5599420"/>
            <a:ext cx="1143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 dirty="0">
                <a:solidFill>
                  <a:srgbClr val="000000"/>
                </a:solidFill>
                <a:latin typeface="Arial" pitchFamily="-107" charset="0"/>
              </a:rPr>
              <a:t>Imprese di produzione di CLT</a:t>
            </a:r>
            <a:endParaRPr lang="en-GB" sz="800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5" name="Line 37">
            <a:extLst>
              <a:ext uri="{FF2B5EF4-FFF2-40B4-BE49-F238E27FC236}">
                <a16:creationId xmlns:a16="http://schemas.microsoft.com/office/drawing/2014/main" id="{A5C86AF1-0C03-EE78-7F97-8ED906D876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999" y="3770311"/>
            <a:ext cx="396875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FCD72E3-4984-888C-DB69-E204A4EC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2741612"/>
            <a:ext cx="1082675" cy="5810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rgbClr val="996600">
                  <a:gamma/>
                  <a:tint val="43922"/>
                  <a:invGamma/>
                </a:srgbClr>
              </a:gs>
              <a:gs pos="100000">
                <a:srgbClr val="99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  <a:latin typeface="Arial" pitchFamily="-107" charset="0"/>
              </a:rPr>
              <a:t>Imprese di produzione di pannelli di legno massello</a:t>
            </a:r>
            <a:endParaRPr lang="en-GB" sz="80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6" name="Text Box 64">
            <a:extLst>
              <a:ext uri="{FF2B5EF4-FFF2-40B4-BE49-F238E27FC236}">
                <a16:creationId xmlns:a16="http://schemas.microsoft.com/office/drawing/2014/main" id="{B3B8F774-C707-A46B-E898-73DB07B8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2" y="5629909"/>
            <a:ext cx="990600" cy="338554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 dirty="0">
                <a:solidFill>
                  <a:srgbClr val="000000"/>
                </a:solidFill>
                <a:latin typeface="Arial" pitchFamily="-107" charset="0"/>
              </a:rPr>
              <a:t>Imprese edilizia in legno</a:t>
            </a:r>
            <a:endParaRPr lang="en-GB" sz="800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31" name="Line 71">
            <a:extLst>
              <a:ext uri="{FF2B5EF4-FFF2-40B4-BE49-F238E27FC236}">
                <a16:creationId xmlns:a16="http://schemas.microsoft.com/office/drawing/2014/main" id="{487E50B1-25D0-09D2-6B90-9EE456AE0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2" y="585850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Line 79">
            <a:extLst>
              <a:ext uri="{FF2B5EF4-FFF2-40B4-BE49-F238E27FC236}">
                <a16:creationId xmlns:a16="http://schemas.microsoft.com/office/drawing/2014/main" id="{E573E7B8-4F0E-AEEF-6669-E0869F646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5952" y="5828029"/>
            <a:ext cx="228600" cy="0"/>
          </a:xfrm>
          <a:prstGeom prst="line">
            <a:avLst/>
          </a:prstGeom>
          <a:noFill/>
          <a:ln w="28575">
            <a:solidFill>
              <a:srgbClr val="FFCC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3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21FBF-8D75-C94F-6393-0507ACEB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CCDFC5-760C-3221-0018-45912177CE63}"/>
              </a:ext>
            </a:extLst>
          </p:cNvPr>
          <p:cNvSpPr txBox="1">
            <a:spLocks noChangeArrowheads="1"/>
          </p:cNvSpPr>
          <p:nvPr/>
        </p:nvSpPr>
        <p:spPr>
          <a:xfrm>
            <a:off x="-62273" y="837267"/>
            <a:ext cx="4848945" cy="381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rPr>
              <a:t>Numerosi canali e nicchie di mercato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669FF24-0CA2-71BC-8755-23756E43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10" y="1354162"/>
            <a:ext cx="85129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Filiera</a:t>
            </a:r>
            <a:endParaRPr lang="en-GB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BCB4BF06-EB57-2E11-412E-DC8ECC11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344" y="1354162"/>
            <a:ext cx="113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endParaRPr lang="en-GB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EF349B3F-C4B1-6A95-6A6A-0017BE8A6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54162"/>
            <a:ext cx="170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</a:rPr>
              <a:t>Segmentazione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7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546EC37-4F60-ADE6-101D-E25354D8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05000"/>
            <a:ext cx="2133600" cy="26161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Legname per scopi energetici</a:t>
            </a:r>
            <a:endParaRPr lang="en-GB" sz="11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9948062-06D2-CA64-6033-E398CAC7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14600"/>
            <a:ext cx="2133600" cy="26161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Paleria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040E880-667B-200A-8118-DBECA813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33800"/>
            <a:ext cx="2133600" cy="430887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Semilavorati per l’industria navale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B907226D-B2B4-1AFC-1E82-6D8E4170B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0"/>
            <a:ext cx="2133600" cy="430887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Semilavorati per l’industria di costruzioni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E4DF3BA9-35F5-A9FF-95C7-AB714E6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2133600" cy="26161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Imballaggi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FDDE593-0609-ABFB-495E-811C42EB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029200"/>
            <a:ext cx="2133600" cy="430887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Prodotti per l’industria delle costruzioni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AACF1290-2698-5906-43FF-2EAD3DC9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2133600" cy="26161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Mobili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1D0A89CB-3502-CB27-395B-FBD1649D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00800"/>
            <a:ext cx="2133600" cy="261610"/>
          </a:xfrm>
          <a:prstGeom prst="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07" charset="0"/>
              </a:rPr>
              <a:t>Altri oggetti in legno</a:t>
            </a:r>
            <a:endParaRPr lang="en-GB" sz="110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07" charset="0"/>
            </a:endParaRP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85F35088-BEDA-E0D6-0FC7-55AF1A66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1905000" cy="600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2EC8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="1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Seconda lavorazione Imballaggi, Falegnamerie, Mobilifici</a:t>
            </a:r>
            <a:endParaRPr lang="en-GB" sz="1100" b="1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606CBA42-9667-A46F-42D3-E785BDB6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1066800" cy="430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2EC8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Utilizzazione forestale</a:t>
            </a:r>
            <a:endParaRPr lang="en-GB" sz="11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1301A17B-0EB7-2E34-CEF0-F5DA29B0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76600"/>
            <a:ext cx="1600200" cy="430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2EC8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="1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lavorazione Segherie, Semifiniti</a:t>
            </a:r>
            <a:endParaRPr lang="en-GB" sz="1100" b="1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890E4145-8407-A259-A946-A9FDF78BF15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1219200" cy="762000"/>
            <a:chOff x="960" y="2976"/>
            <a:chExt cx="768" cy="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Line 23">
              <a:extLst>
                <a:ext uri="{FF2B5EF4-FFF2-40B4-BE49-F238E27FC236}">
                  <a16:creationId xmlns:a16="http://schemas.microsoft.com/office/drawing/2014/main" id="{942B473C-A68C-AD80-B98E-8473D59CC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48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Line 24">
              <a:extLst>
                <a:ext uri="{FF2B5EF4-FFF2-40B4-BE49-F238E27FC236}">
                  <a16:creationId xmlns:a16="http://schemas.microsoft.com/office/drawing/2014/main" id="{F8F570BF-1A28-9E41-48EB-BE1C9DF4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976"/>
              <a:ext cx="768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60855EC2-5227-1D02-7D19-87F52BB12AF8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5181600"/>
            <a:ext cx="876300" cy="304800"/>
            <a:chOff x="960" y="2976"/>
            <a:chExt cx="552" cy="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Line 26">
              <a:extLst>
                <a:ext uri="{FF2B5EF4-FFF2-40B4-BE49-F238E27FC236}">
                  <a16:creationId xmlns:a16="http://schemas.microsoft.com/office/drawing/2014/main" id="{6B0CC489-0FD3-EFCF-F0B3-325AE983B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48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Line 27">
              <a:extLst>
                <a:ext uri="{FF2B5EF4-FFF2-40B4-BE49-F238E27FC236}">
                  <a16:creationId xmlns:a16="http://schemas.microsoft.com/office/drawing/2014/main" id="{5BCA9B70-3847-D8A1-C5A8-8C69ED3C1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976"/>
              <a:ext cx="552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3" name="Line 28">
            <a:extLst>
              <a:ext uri="{FF2B5EF4-FFF2-40B4-BE49-F238E27FC236}">
                <a16:creationId xmlns:a16="http://schemas.microsoft.com/office/drawing/2014/main" id="{647B973B-B0B1-C303-DE3E-7D0B2EB97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791200"/>
            <a:ext cx="381000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8C7FEFFA-1476-0932-F23F-6EBD9426EBD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470025" y="6116638"/>
            <a:ext cx="1219200" cy="436563"/>
            <a:chOff x="960" y="2976"/>
            <a:chExt cx="768" cy="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70A17305-5269-DA9B-1373-A2737081F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48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33080208-28E8-ED43-55C6-69C902F50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976"/>
              <a:ext cx="768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B68D60A4-DF86-A94F-B2EB-5C41C629DEF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200400"/>
            <a:ext cx="1295400" cy="76200"/>
            <a:chOff x="912" y="1968"/>
            <a:chExt cx="816" cy="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1E094360-BEB8-DCD9-BBBB-B6129086E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96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C9473494-8915-C160-6B32-8DC3A1657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816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DF78AE-33FB-79E3-A692-D947E6FF87C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447800" y="3733800"/>
            <a:ext cx="1295400" cy="228600"/>
            <a:chOff x="912" y="1968"/>
            <a:chExt cx="816" cy="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9F0C8872-13D8-5E2E-B6D6-A7047FA86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96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D970ECF3-B932-E24C-D607-C6B40D359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816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7" name="Line 38">
            <a:extLst>
              <a:ext uri="{FF2B5EF4-FFF2-40B4-BE49-F238E27FC236}">
                <a16:creationId xmlns:a16="http://schemas.microsoft.com/office/drawing/2014/main" id="{F8DB4507-7FA5-8A97-31A4-0AF9C97D8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514600"/>
            <a:ext cx="0" cy="762000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" name="Line 39">
            <a:extLst>
              <a:ext uri="{FF2B5EF4-FFF2-40B4-BE49-F238E27FC236}">
                <a16:creationId xmlns:a16="http://schemas.microsoft.com/office/drawing/2014/main" id="{30040A75-6109-92BF-09DC-4B84DE8B8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733800"/>
            <a:ext cx="0" cy="1752600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9" name="Group 40">
            <a:extLst>
              <a:ext uri="{FF2B5EF4-FFF2-40B4-BE49-F238E27FC236}">
                <a16:creationId xmlns:a16="http://schemas.microsoft.com/office/drawing/2014/main" id="{E99604BA-724D-3F3E-3160-6209A64909D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981200"/>
            <a:ext cx="1295400" cy="76200"/>
            <a:chOff x="912" y="1968"/>
            <a:chExt cx="816" cy="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7CCC8974-F54F-2A9A-3E6C-61534A7D8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96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7F3C4875-4DF2-A998-4C60-B567E464D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816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0" name="Group 43">
            <a:extLst>
              <a:ext uri="{FF2B5EF4-FFF2-40B4-BE49-F238E27FC236}">
                <a16:creationId xmlns:a16="http://schemas.microsoft.com/office/drawing/2014/main" id="{69B297CC-5EFA-F2F3-8A50-8F76E6948DD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447800" y="2514600"/>
            <a:ext cx="1295400" cy="152400"/>
            <a:chOff x="912" y="1968"/>
            <a:chExt cx="816" cy="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ACD3D880-1750-D7FE-49E6-B24B3C919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96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9E55DDF4-B6B9-0AE7-8AAF-9CD083AC4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68"/>
              <a:ext cx="816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09" name="Text Box 48">
            <a:extLst>
              <a:ext uri="{FF2B5EF4-FFF2-40B4-BE49-F238E27FC236}">
                <a16:creationId xmlns:a16="http://schemas.microsoft.com/office/drawing/2014/main" id="{15D1E1F8-49A5-9A7B-2F89-253CBBF3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715001"/>
            <a:ext cx="1143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comuni</a:t>
            </a:r>
            <a:endParaRPr lang="en-GB" sz="1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80B851A4-0EF4-BDC3-4A81-E7F91FC5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25343"/>
            <a:ext cx="1143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pregiate</a:t>
            </a:r>
            <a:endParaRPr lang="en-GB" sz="1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AutoShape 50">
            <a:extLst>
              <a:ext uri="{FF2B5EF4-FFF2-40B4-BE49-F238E27FC236}">
                <a16:creationId xmlns:a16="http://schemas.microsoft.com/office/drawing/2014/main" id="{7D52837B-BAF2-E371-80A5-753BAC68D797}"/>
              </a:ext>
            </a:extLst>
          </p:cNvPr>
          <p:cNvSpPr>
            <a:spLocks/>
          </p:cNvSpPr>
          <p:nvPr/>
        </p:nvSpPr>
        <p:spPr bwMode="auto">
          <a:xfrm>
            <a:off x="7840915" y="5699633"/>
            <a:ext cx="100693" cy="399255"/>
          </a:xfrm>
          <a:prstGeom prst="leftBracket">
            <a:avLst>
              <a:gd name="adj" fmla="val 50000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 Box 54">
            <a:extLst>
              <a:ext uri="{FF2B5EF4-FFF2-40B4-BE49-F238E27FC236}">
                <a16:creationId xmlns:a16="http://schemas.microsoft.com/office/drawing/2014/main" id="{7BEEA7AA-433E-CA4C-2D4D-451CEC30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293" y="1757175"/>
            <a:ext cx="2286000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Legna per carbone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Legna da ardere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Briquettes</a:t>
            </a: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 pellets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Cippato per energia</a:t>
            </a:r>
            <a:endParaRPr lang="en-GB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 Box 55">
            <a:extLst>
              <a:ext uri="{FF2B5EF4-FFF2-40B4-BE49-F238E27FC236}">
                <a16:creationId xmlns:a16="http://schemas.microsoft.com/office/drawing/2014/main" id="{1FD5D19C-30C2-C836-7776-657B19DF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293" y="2515394"/>
            <a:ext cx="2286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Paleria agricola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Paleria per telecomunicazioni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Paleria per altri usi</a:t>
            </a:r>
            <a:endParaRPr lang="en-GB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56">
            <a:extLst>
              <a:ext uri="{FF2B5EF4-FFF2-40B4-BE49-F238E27FC236}">
                <a16:creationId xmlns:a16="http://schemas.microsoft.com/office/drawing/2014/main" id="{7AA3073F-A7BE-60ED-AC5B-C44D64CF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00401"/>
            <a:ext cx="1143000" cy="83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fibre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particelle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Compensati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Nobilitati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Altri….</a:t>
            </a:r>
            <a:endParaRPr lang="en-GB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Line 57">
            <a:extLst>
              <a:ext uri="{FF2B5EF4-FFF2-40B4-BE49-F238E27FC236}">
                <a16:creationId xmlns:a16="http://schemas.microsoft.com/office/drawing/2014/main" id="{8500E44D-6BF6-BBEB-6218-B62C27AE4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2675" y="2039471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AutoShape 58">
            <a:extLst>
              <a:ext uri="{FF2B5EF4-FFF2-40B4-BE49-F238E27FC236}">
                <a16:creationId xmlns:a16="http://schemas.microsoft.com/office/drawing/2014/main" id="{3A57923B-4AFA-27F2-21E4-E0FAE7947B1B}"/>
              </a:ext>
            </a:extLst>
          </p:cNvPr>
          <p:cNvSpPr>
            <a:spLocks/>
          </p:cNvSpPr>
          <p:nvPr/>
        </p:nvSpPr>
        <p:spPr bwMode="auto">
          <a:xfrm>
            <a:off x="5638800" y="1762127"/>
            <a:ext cx="76200" cy="600074"/>
          </a:xfrm>
          <a:prstGeom prst="leftBracket">
            <a:avLst>
              <a:gd name="adj" fmla="val 41667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AutoShape 59">
            <a:extLst>
              <a:ext uri="{FF2B5EF4-FFF2-40B4-BE49-F238E27FC236}">
                <a16:creationId xmlns:a16="http://schemas.microsoft.com/office/drawing/2014/main" id="{96289641-24B9-634B-2C9E-F4171E7E9F54}"/>
              </a:ext>
            </a:extLst>
          </p:cNvPr>
          <p:cNvSpPr>
            <a:spLocks/>
          </p:cNvSpPr>
          <p:nvPr/>
        </p:nvSpPr>
        <p:spPr bwMode="auto">
          <a:xfrm>
            <a:off x="5638800" y="2438399"/>
            <a:ext cx="76200" cy="609598"/>
          </a:xfrm>
          <a:prstGeom prst="leftBracket">
            <a:avLst>
              <a:gd name="adj" fmla="val 41667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Line 60">
            <a:extLst>
              <a:ext uri="{FF2B5EF4-FFF2-40B4-BE49-F238E27FC236}">
                <a16:creationId xmlns:a16="http://schemas.microsoft.com/office/drawing/2014/main" id="{D7BA37C4-A16B-8034-5382-67AFE9757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2675" y="2638425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 Box 61">
            <a:extLst>
              <a:ext uri="{FF2B5EF4-FFF2-40B4-BE49-F238E27FC236}">
                <a16:creationId xmlns:a16="http://schemas.microsoft.com/office/drawing/2014/main" id="{C64821D6-1D53-8FFB-9C94-4D654E45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1"/>
            <a:ext cx="838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Pannelli</a:t>
            </a:r>
            <a:endParaRPr lang="en-GB" sz="11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 Box 62">
            <a:extLst>
              <a:ext uri="{FF2B5EF4-FFF2-40B4-BE49-F238E27FC236}">
                <a16:creationId xmlns:a16="http://schemas.microsoft.com/office/drawing/2014/main" id="{EF1140E7-E9AB-880E-09DC-F4FFAF35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1"/>
            <a:ext cx="838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Segati</a:t>
            </a:r>
            <a:endParaRPr lang="en-GB" sz="11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Line 63">
            <a:extLst>
              <a:ext uri="{FF2B5EF4-FFF2-40B4-BE49-F238E27FC236}">
                <a16:creationId xmlns:a16="http://schemas.microsoft.com/office/drawing/2014/main" id="{E46E2267-F252-3265-F99B-02FAC09A4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76601"/>
            <a:ext cx="644525" cy="822325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Line 64">
            <a:extLst>
              <a:ext uri="{FF2B5EF4-FFF2-40B4-BE49-F238E27FC236}">
                <a16:creationId xmlns:a16="http://schemas.microsoft.com/office/drawing/2014/main" id="{AE7EADFA-5181-8BD0-2238-EC7E6C62C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962401"/>
            <a:ext cx="604838" cy="168275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Line 65">
            <a:extLst>
              <a:ext uri="{FF2B5EF4-FFF2-40B4-BE49-F238E27FC236}">
                <a16:creationId xmlns:a16="http://schemas.microsoft.com/office/drawing/2014/main" id="{982B8A0E-EA83-36F0-ED1E-CF2FF4E6D5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625851"/>
            <a:ext cx="649288" cy="33655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Line 66">
            <a:extLst>
              <a:ext uri="{FF2B5EF4-FFF2-40B4-BE49-F238E27FC236}">
                <a16:creationId xmlns:a16="http://schemas.microsoft.com/office/drawing/2014/main" id="{4B876631-B7CD-96AB-7494-6147BF45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76601"/>
            <a:ext cx="609600" cy="2286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Line 67">
            <a:extLst>
              <a:ext uri="{FF2B5EF4-FFF2-40B4-BE49-F238E27FC236}">
                <a16:creationId xmlns:a16="http://schemas.microsoft.com/office/drawing/2014/main" id="{35AD90DA-2973-6D3D-F848-9189F4BB0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581401"/>
            <a:ext cx="3048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AutoShape 68">
            <a:extLst>
              <a:ext uri="{FF2B5EF4-FFF2-40B4-BE49-F238E27FC236}">
                <a16:creationId xmlns:a16="http://schemas.microsoft.com/office/drawing/2014/main" id="{61166E28-055C-FBD7-0541-F13B815A6696}"/>
              </a:ext>
            </a:extLst>
          </p:cNvPr>
          <p:cNvSpPr>
            <a:spLocks/>
          </p:cNvSpPr>
          <p:nvPr/>
        </p:nvSpPr>
        <p:spPr bwMode="auto">
          <a:xfrm>
            <a:off x="6324600" y="3192463"/>
            <a:ext cx="88900" cy="769938"/>
          </a:xfrm>
          <a:prstGeom prst="leftBracket">
            <a:avLst>
              <a:gd name="adj" fmla="val 72173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 Box 69">
            <a:extLst>
              <a:ext uri="{FF2B5EF4-FFF2-40B4-BE49-F238E27FC236}">
                <a16:creationId xmlns:a16="http://schemas.microsoft.com/office/drawing/2014/main" id="{1F5C6DD1-35CF-F568-629F-8FA69E71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10001"/>
            <a:ext cx="1219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di pregio</a:t>
            </a:r>
            <a:endParaRPr lang="en-GB" sz="11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A239EB39-591B-0913-B4C3-6829B1D0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143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comuni</a:t>
            </a:r>
            <a:endParaRPr lang="en-GB" sz="11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Line 71">
            <a:extLst>
              <a:ext uri="{FF2B5EF4-FFF2-40B4-BE49-F238E27FC236}">
                <a16:creationId xmlns:a16="http://schemas.microsoft.com/office/drawing/2014/main" id="{31521BBE-5095-3D98-F4B2-B936561D61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276601"/>
            <a:ext cx="609600" cy="1524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Line 72">
            <a:extLst>
              <a:ext uri="{FF2B5EF4-FFF2-40B4-BE49-F238E27FC236}">
                <a16:creationId xmlns:a16="http://schemas.microsoft.com/office/drawing/2014/main" id="{7B038935-C812-9A58-8DBD-232558F09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2" y="3852863"/>
            <a:ext cx="560388" cy="33337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Line 73">
            <a:extLst>
              <a:ext uri="{FF2B5EF4-FFF2-40B4-BE49-F238E27FC236}">
                <a16:creationId xmlns:a16="http://schemas.microsoft.com/office/drawing/2014/main" id="{A650412A-45E2-B5C6-C7EA-6FDD56A5A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91001"/>
            <a:ext cx="28956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Line 74">
            <a:extLst>
              <a:ext uri="{FF2B5EF4-FFF2-40B4-BE49-F238E27FC236}">
                <a16:creationId xmlns:a16="http://schemas.microsoft.com/office/drawing/2014/main" id="{D6A018CD-A5AF-B66E-80B6-4B0551D7B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3200401"/>
            <a:ext cx="0" cy="9906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Line 75">
            <a:extLst>
              <a:ext uri="{FF2B5EF4-FFF2-40B4-BE49-F238E27FC236}">
                <a16:creationId xmlns:a16="http://schemas.microsoft.com/office/drawing/2014/main" id="{C7479186-B420-9E58-C754-2FA483E2E5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3000" y="3886201"/>
            <a:ext cx="1524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Line 76">
            <a:extLst>
              <a:ext uri="{FF2B5EF4-FFF2-40B4-BE49-F238E27FC236}">
                <a16:creationId xmlns:a16="http://schemas.microsoft.com/office/drawing/2014/main" id="{34C61C6A-F7D1-9831-AFD8-B3639EBC4B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200401"/>
            <a:ext cx="3048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 Box 78">
            <a:extLst>
              <a:ext uri="{FF2B5EF4-FFF2-40B4-BE49-F238E27FC236}">
                <a16:creationId xmlns:a16="http://schemas.microsoft.com/office/drawing/2014/main" id="{C50D885F-4BEF-EA55-BFA8-25C6BCDF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677" y="4358810"/>
            <a:ext cx="958850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Casse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Cassette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Pancali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Pallet</a:t>
            </a:r>
            <a:endParaRPr lang="en-GB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Box 79">
            <a:extLst>
              <a:ext uri="{FF2B5EF4-FFF2-40B4-BE49-F238E27FC236}">
                <a16:creationId xmlns:a16="http://schemas.microsoft.com/office/drawing/2014/main" id="{F14DFFB9-79DD-4E5F-0B95-6DFDC1EBC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21410"/>
            <a:ext cx="762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parquets</a:t>
            </a:r>
          </a:p>
        </p:txBody>
      </p:sp>
      <p:sp>
        <p:nvSpPr>
          <p:cNvPr id="74" name="Text Box 80">
            <a:extLst>
              <a:ext uri="{FF2B5EF4-FFF2-40B4-BE49-F238E27FC236}">
                <a16:creationId xmlns:a16="http://schemas.microsoft.com/office/drawing/2014/main" id="{51E89319-3473-F736-85E2-410F1ECC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50010"/>
            <a:ext cx="762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infissi</a:t>
            </a:r>
          </a:p>
        </p:txBody>
      </p:sp>
      <p:sp>
        <p:nvSpPr>
          <p:cNvPr id="75" name="Text Box 81">
            <a:extLst>
              <a:ext uri="{FF2B5EF4-FFF2-40B4-BE49-F238E27FC236}">
                <a16:creationId xmlns:a16="http://schemas.microsoft.com/office/drawing/2014/main" id="{80237244-3F78-1BCB-9475-A7B68A96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2"/>
            <a:ext cx="1257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legno massiccio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pannello</a:t>
            </a:r>
          </a:p>
        </p:txBody>
      </p:sp>
      <p:sp>
        <p:nvSpPr>
          <p:cNvPr id="76" name="AutoShape 82">
            <a:extLst>
              <a:ext uri="{FF2B5EF4-FFF2-40B4-BE49-F238E27FC236}">
                <a16:creationId xmlns:a16="http://schemas.microsoft.com/office/drawing/2014/main" id="{26D05008-2564-44E0-A18C-D347C48469D9}"/>
              </a:ext>
            </a:extLst>
          </p:cNvPr>
          <p:cNvSpPr>
            <a:spLocks/>
          </p:cNvSpPr>
          <p:nvPr/>
        </p:nvSpPr>
        <p:spPr bwMode="auto">
          <a:xfrm>
            <a:off x="5235588" y="4327525"/>
            <a:ext cx="98412" cy="625476"/>
          </a:xfrm>
          <a:prstGeom prst="leftBracket">
            <a:avLst>
              <a:gd name="adj" fmla="val 41667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AutoShape 83">
            <a:extLst>
              <a:ext uri="{FF2B5EF4-FFF2-40B4-BE49-F238E27FC236}">
                <a16:creationId xmlns:a16="http://schemas.microsoft.com/office/drawing/2014/main" id="{61192C7F-18AA-C69C-0792-7F9741211478}"/>
              </a:ext>
            </a:extLst>
          </p:cNvPr>
          <p:cNvSpPr>
            <a:spLocks/>
          </p:cNvSpPr>
          <p:nvPr/>
        </p:nvSpPr>
        <p:spPr bwMode="auto">
          <a:xfrm>
            <a:off x="5257800" y="5090674"/>
            <a:ext cx="76200" cy="381000"/>
          </a:xfrm>
          <a:prstGeom prst="leftBracket">
            <a:avLst>
              <a:gd name="adj" fmla="val 41667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AutoShape 84">
            <a:extLst>
              <a:ext uri="{FF2B5EF4-FFF2-40B4-BE49-F238E27FC236}">
                <a16:creationId xmlns:a16="http://schemas.microsoft.com/office/drawing/2014/main" id="{D5E80363-0F42-C405-1825-E5DE369AF789}"/>
              </a:ext>
            </a:extLst>
          </p:cNvPr>
          <p:cNvSpPr>
            <a:spLocks/>
          </p:cNvSpPr>
          <p:nvPr/>
        </p:nvSpPr>
        <p:spPr bwMode="auto">
          <a:xfrm>
            <a:off x="6019800" y="5181601"/>
            <a:ext cx="76200" cy="350823"/>
          </a:xfrm>
          <a:prstGeom prst="leftBracket">
            <a:avLst>
              <a:gd name="adj" fmla="val 25000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Line 85">
            <a:extLst>
              <a:ext uri="{FF2B5EF4-FFF2-40B4-BE49-F238E27FC236}">
                <a16:creationId xmlns:a16="http://schemas.microsoft.com/office/drawing/2014/main" id="{999CCABF-AA9B-B6C6-21DE-ACA38392C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24402"/>
            <a:ext cx="3810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Line 86">
            <a:extLst>
              <a:ext uri="{FF2B5EF4-FFF2-40B4-BE49-F238E27FC236}">
                <a16:creationId xmlns:a16="http://schemas.microsoft.com/office/drawing/2014/main" id="{38595EED-3897-5C70-242D-DBFBD4906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257802"/>
            <a:ext cx="3810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Line 87">
            <a:extLst>
              <a:ext uri="{FF2B5EF4-FFF2-40B4-BE49-F238E27FC236}">
                <a16:creationId xmlns:a16="http://schemas.microsoft.com/office/drawing/2014/main" id="{C82DC57C-1301-0989-71FC-202B27367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334002"/>
            <a:ext cx="3048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Line 88">
            <a:extLst>
              <a:ext uri="{FF2B5EF4-FFF2-40B4-BE49-F238E27FC236}">
                <a16:creationId xmlns:a16="http://schemas.microsoft.com/office/drawing/2014/main" id="{E5A32037-EDAB-757B-13EF-F365A9FBD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029202"/>
            <a:ext cx="1600200" cy="762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Line 89">
            <a:extLst>
              <a:ext uri="{FF2B5EF4-FFF2-40B4-BE49-F238E27FC236}">
                <a16:creationId xmlns:a16="http://schemas.microsoft.com/office/drawing/2014/main" id="{56886ED3-D21F-9B2D-7438-F9C16ADB3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538" y="5060952"/>
            <a:ext cx="685800" cy="3048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Line 90">
            <a:extLst>
              <a:ext uri="{FF2B5EF4-FFF2-40B4-BE49-F238E27FC236}">
                <a16:creationId xmlns:a16="http://schemas.microsoft.com/office/drawing/2014/main" id="{BAACA908-1017-BD82-0BD3-389B60937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105402"/>
            <a:ext cx="457200" cy="1524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Line 91">
            <a:extLst>
              <a:ext uri="{FF2B5EF4-FFF2-40B4-BE49-F238E27FC236}">
                <a16:creationId xmlns:a16="http://schemas.microsoft.com/office/drawing/2014/main" id="{8228D78E-3338-9151-450A-8E774274E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257802"/>
            <a:ext cx="457200" cy="7620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93">
            <a:extLst>
              <a:ext uri="{FF2B5EF4-FFF2-40B4-BE49-F238E27FC236}">
                <a16:creationId xmlns:a16="http://schemas.microsoft.com/office/drawing/2014/main" id="{C20AE792-95FC-F8F9-1DCF-76DB6915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953001"/>
            <a:ext cx="1143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comuni</a:t>
            </a:r>
            <a:endParaRPr lang="en-GB" sz="1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Box 94">
            <a:extLst>
              <a:ext uri="{FF2B5EF4-FFF2-40B4-BE49-F238E27FC236}">
                <a16:creationId xmlns:a16="http://schemas.microsoft.com/office/drawing/2014/main" id="{FF9344C1-1B22-E2B3-A8DC-84FE7124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57801"/>
            <a:ext cx="1143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Specie pregiate</a:t>
            </a:r>
            <a:endParaRPr lang="en-GB" sz="1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Line 95">
            <a:extLst>
              <a:ext uri="{FF2B5EF4-FFF2-40B4-BE49-F238E27FC236}">
                <a16:creationId xmlns:a16="http://schemas.microsoft.com/office/drawing/2014/main" id="{FB77BBCF-D2A2-E52A-AE46-1A5DC341F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8863" y="5775326"/>
            <a:ext cx="5461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AutoShape 96">
            <a:extLst>
              <a:ext uri="{FF2B5EF4-FFF2-40B4-BE49-F238E27FC236}">
                <a16:creationId xmlns:a16="http://schemas.microsoft.com/office/drawing/2014/main" id="{69D43AEB-FD10-8BEF-AF6C-39C03116ED2D}"/>
              </a:ext>
            </a:extLst>
          </p:cNvPr>
          <p:cNvSpPr>
            <a:spLocks/>
          </p:cNvSpPr>
          <p:nvPr/>
        </p:nvSpPr>
        <p:spPr bwMode="auto">
          <a:xfrm>
            <a:off x="5410200" y="5638800"/>
            <a:ext cx="76200" cy="868347"/>
          </a:xfrm>
          <a:prstGeom prst="leftBracket">
            <a:avLst>
              <a:gd name="adj" fmla="val 66667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97">
            <a:extLst>
              <a:ext uri="{FF2B5EF4-FFF2-40B4-BE49-F238E27FC236}">
                <a16:creationId xmlns:a16="http://schemas.microsoft.com/office/drawing/2014/main" id="{08F7555C-6746-20E6-0F74-27AD71E1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38801"/>
            <a:ext cx="1143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Salotti e camere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Cucine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 per ufficio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sz="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 da giardino</a:t>
            </a:r>
            <a:endParaRPr lang="en-GB" sz="1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99">
            <a:extLst>
              <a:ext uri="{FF2B5EF4-FFF2-40B4-BE49-F238E27FC236}">
                <a16:creationId xmlns:a16="http://schemas.microsoft.com/office/drawing/2014/main" id="{5CA0B8B5-A51E-8F88-5C2E-E19AAFDF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2" y="5684840"/>
            <a:ext cx="1044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legno massiccio</a:t>
            </a:r>
          </a:p>
          <a:p>
            <a:endParaRPr lang="it-IT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pannello</a:t>
            </a:r>
            <a:endParaRPr lang="en-GB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AutoShape 100">
            <a:extLst>
              <a:ext uri="{FF2B5EF4-FFF2-40B4-BE49-F238E27FC236}">
                <a16:creationId xmlns:a16="http://schemas.microsoft.com/office/drawing/2014/main" id="{3E73A529-72F0-6A6F-1484-8C4DA0E551BE}"/>
              </a:ext>
            </a:extLst>
          </p:cNvPr>
          <p:cNvSpPr>
            <a:spLocks/>
          </p:cNvSpPr>
          <p:nvPr/>
        </p:nvSpPr>
        <p:spPr bwMode="auto">
          <a:xfrm>
            <a:off x="6689724" y="5715002"/>
            <a:ext cx="92076" cy="668328"/>
          </a:xfrm>
          <a:prstGeom prst="leftBracket">
            <a:avLst>
              <a:gd name="adj" fmla="val 37736"/>
            </a:avLst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Line 101">
            <a:extLst>
              <a:ext uri="{FF2B5EF4-FFF2-40B4-BE49-F238E27FC236}">
                <a16:creationId xmlns:a16="http://schemas.microsoft.com/office/drawing/2014/main" id="{E7144CEE-873F-DA84-4BE5-5AF61AF1E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5943601"/>
            <a:ext cx="381000" cy="0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Line 102">
            <a:extLst>
              <a:ext uri="{FF2B5EF4-FFF2-40B4-BE49-F238E27FC236}">
                <a16:creationId xmlns:a16="http://schemas.microsoft.com/office/drawing/2014/main" id="{4AED69D1-1645-E398-31B2-AFBB5F7F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3937" y="5872164"/>
            <a:ext cx="466977" cy="713"/>
          </a:xfrm>
          <a:prstGeom prst="line">
            <a:avLst/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it-IT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003EAEAF-353E-2041-78B8-08055CDDABA8}"/>
              </a:ext>
            </a:extLst>
          </p:cNvPr>
          <p:cNvCxnSpPr/>
          <p:nvPr/>
        </p:nvCxnSpPr>
        <p:spPr>
          <a:xfrm>
            <a:off x="5002626" y="1661939"/>
            <a:ext cx="39127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175CBC-518D-27E4-60D5-9EDCDEE0AEE7}"/>
              </a:ext>
            </a:extLst>
          </p:cNvPr>
          <p:cNvSpPr txBox="1"/>
          <p:nvPr/>
        </p:nvSpPr>
        <p:spPr>
          <a:xfrm>
            <a:off x="184708" y="954281"/>
            <a:ext cx="833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Saldi commerciali della filiera del legno e dei singoli comparti. </a:t>
            </a:r>
            <a:r>
              <a:rPr lang="it-IT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(V.A. in milioni di euro)</a:t>
            </a:r>
            <a:endParaRPr lang="it-IT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1A77E1-FF67-B5DF-9F1B-5E28F833C8D0}"/>
              </a:ext>
            </a:extLst>
          </p:cNvPr>
          <p:cNvSpPr txBox="1"/>
          <p:nvPr/>
        </p:nvSpPr>
        <p:spPr>
          <a:xfrm>
            <a:off x="184708" y="5443781"/>
            <a:ext cx="8959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L’Italia è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un’importatrice netta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prodotti della silvicoltura, della lavorazione del legno e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della carta (totale passivo di 4,71 miliardi di euro)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Bilancia commerciale della filiera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attivo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grazie al contributo del comparto mobili (bilancio positivo di 9,29 miliardi di euro), fortemente legato al Made in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12BF10-8712-9AFB-6664-12EDE70E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37" y="1400688"/>
            <a:ext cx="5868184" cy="39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3B61F2-01AE-4721-1F30-DA50CA2353AF}"/>
              </a:ext>
            </a:extLst>
          </p:cNvPr>
          <p:cNvSpPr txBox="1"/>
          <p:nvPr/>
        </p:nvSpPr>
        <p:spPr>
          <a:xfrm>
            <a:off x="-117389" y="931988"/>
            <a:ext cx="9378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Potremmo soddisfare con i nostri boschi il nostro fabbisogno di legno?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735BE2-2091-F475-33C4-B6B38ADD2B38}"/>
              </a:ext>
            </a:extLst>
          </p:cNvPr>
          <p:cNvSpPr txBox="1"/>
          <p:nvPr/>
        </p:nvSpPr>
        <p:spPr>
          <a:xfrm>
            <a:off x="307238" y="1477460"/>
            <a:ext cx="8732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Produciamo mediamente circa 11 Mln di mc annui (64% classificata legna da ardere)</a:t>
            </a:r>
          </a:p>
          <a:p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Totale produzione potenziale: 35,9 M mc/anno di incremento medio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7E851C-D76C-AADE-A754-C9E9DFAE78B8}"/>
              </a:ext>
            </a:extLst>
          </p:cNvPr>
          <p:cNvSpPr txBox="1"/>
          <p:nvPr/>
        </p:nvSpPr>
        <p:spPr>
          <a:xfrm>
            <a:off x="307238" y="5503783"/>
            <a:ext cx="8529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specie, qualità, dimensione lotti idonei a soddisfare gli ordini…</a:t>
            </a:r>
          </a:p>
          <a:p>
            <a:pPr>
              <a:spcAft>
                <a:spcPts val="1200"/>
              </a:spcAft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STRUTTURALI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proprietà frammentata, non gestione, mancata programmazione, mancanza di viabilità, burocrazia e vincoli, scarsa innovazione nelle imprese forestali, …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88298DB-D643-ED0A-0A39-449C885394DD}"/>
              </a:ext>
            </a:extLst>
          </p:cNvPr>
          <p:cNvSpPr txBox="1"/>
          <p:nvPr/>
        </p:nvSpPr>
        <p:spPr>
          <a:xfrm>
            <a:off x="2631642" y="5027785"/>
            <a:ext cx="3880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Diverse Problematiche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5759F0-5B03-AAC0-216F-CAF2C61D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77" y="2138124"/>
            <a:ext cx="5566954" cy="29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uiExpand="1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C84BCC-4946-F53F-182D-62BE45F3E19B}"/>
              </a:ext>
            </a:extLst>
          </p:cNvPr>
          <p:cNvSpPr txBox="1"/>
          <p:nvPr/>
        </p:nvSpPr>
        <p:spPr>
          <a:xfrm>
            <a:off x="495604" y="1472194"/>
            <a:ext cx="572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azioni considerate più rilevanti da mettere in 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7E0C7E-E0DD-3448-ED53-F457B2E243C1}"/>
              </a:ext>
            </a:extLst>
          </p:cNvPr>
          <p:cNvSpPr txBox="1"/>
          <p:nvPr/>
        </p:nvSpPr>
        <p:spPr>
          <a:xfrm>
            <a:off x="114604" y="872029"/>
            <a:ext cx="312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parola agli operatori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8A1CE8-B384-E368-7672-FF0731299B00}"/>
              </a:ext>
            </a:extLst>
          </p:cNvPr>
          <p:cNvSpPr txBox="1"/>
          <p:nvPr/>
        </p:nvSpPr>
        <p:spPr>
          <a:xfrm>
            <a:off x="5115660" y="2464768"/>
            <a:ext cx="379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produzione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utilizzazione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prima trasformazione del legno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Produzione di mobili e parti di mobili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395817-16FC-E807-8248-3F25ABB7AEB0}"/>
              </a:ext>
            </a:extLst>
          </p:cNvPr>
          <p:cNvSpPr txBox="1"/>
          <p:nvPr/>
        </p:nvSpPr>
        <p:spPr>
          <a:xfrm>
            <a:off x="205272" y="2705683"/>
            <a:ext cx="45519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spcAft>
                <a:spcPts val="3000"/>
              </a:spcAft>
              <a:buClr>
                <a:srgbClr val="FFFF00"/>
              </a:buClr>
              <a:buSzPct val="110000"/>
              <a:buFont typeface="Wingdings" pitchFamily="2" charset="2"/>
              <a:buChar char="§"/>
            </a:pP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Sviluppo di filiere locali</a:t>
            </a:r>
          </a:p>
          <a:p>
            <a:pPr marL="285750" indent="-285750">
              <a:spcBef>
                <a:spcPts val="3000"/>
              </a:spcBef>
              <a:spcAft>
                <a:spcPts val="3000"/>
              </a:spcAft>
              <a:buClr>
                <a:srgbClr val="FFFF00"/>
              </a:buClr>
              <a:buSzPct val="110000"/>
              <a:buFont typeface="Wingdings" pitchFamily="2" charset="2"/>
              <a:buChar char="§"/>
            </a:pP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Supporto ai processi di certificazione</a:t>
            </a:r>
          </a:p>
          <a:p>
            <a:pPr marL="285750" indent="-285750">
              <a:spcBef>
                <a:spcPts val="3000"/>
              </a:spcBef>
              <a:spcAft>
                <a:spcPts val="3000"/>
              </a:spcAft>
              <a:buClr>
                <a:srgbClr val="FFFF00"/>
              </a:buClr>
              <a:buSzPct val="110000"/>
              <a:buFont typeface="Wingdings" pitchFamily="2" charset="2"/>
              <a:buChar char="§"/>
            </a:pP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Piattaforme logistiche</a:t>
            </a:r>
          </a:p>
          <a:p>
            <a:pPr marL="285750" indent="-285750">
              <a:spcBef>
                <a:spcPts val="3000"/>
              </a:spcBef>
              <a:spcAft>
                <a:spcPts val="3000"/>
              </a:spcAft>
              <a:buClr>
                <a:srgbClr val="FFFF00"/>
              </a:buClr>
              <a:buSzPct val="110000"/>
              <a:buFont typeface="Wingdings" pitchFamily="2" charset="2"/>
              <a:buChar char="§"/>
            </a:pP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Rispetto degli standard qualitativi tracciabilità e sostenibilità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A725D6-C934-C075-EDA0-0945156DC0EE}"/>
              </a:ext>
            </a:extLst>
          </p:cNvPr>
          <p:cNvSpPr txBox="1"/>
          <p:nvPr/>
        </p:nvSpPr>
        <p:spPr>
          <a:xfrm>
            <a:off x="5115660" y="3767990"/>
            <a:ext cx="399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produzione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utilizzazione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seconda trasformazione del legno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355251-8FBD-CEB8-4536-98B9CE06872D}"/>
              </a:ext>
            </a:extLst>
          </p:cNvPr>
          <p:cNvSpPr txBox="1"/>
          <p:nvPr/>
        </p:nvSpPr>
        <p:spPr>
          <a:xfrm>
            <a:off x="5115660" y="4794214"/>
            <a:ext cx="399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prima trasformazione del legno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seconda trasformazione del legno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Produzione di mobili e parti di mobili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D521C-3F3F-4C5E-84AD-033C12B0DDA8}"/>
              </a:ext>
            </a:extLst>
          </p:cNvPr>
          <p:cNvSpPr txBox="1"/>
          <p:nvPr/>
        </p:nvSpPr>
        <p:spPr>
          <a:xfrm>
            <a:off x="5115660" y="5934545"/>
            <a:ext cx="379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Imprese di prima trasformazione del legno</a:t>
            </a:r>
          </a:p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Produzione di mobili e parti di mobili</a:t>
            </a:r>
          </a:p>
        </p:txBody>
      </p:sp>
      <p:sp>
        <p:nvSpPr>
          <p:cNvPr id="12" name="Callout ovale 11">
            <a:extLst>
              <a:ext uri="{FF2B5EF4-FFF2-40B4-BE49-F238E27FC236}">
                <a16:creationId xmlns:a16="http://schemas.microsoft.com/office/drawing/2014/main" id="{052705C9-DC3F-A7A1-7D51-C45684FD2FA8}"/>
              </a:ext>
            </a:extLst>
          </p:cNvPr>
          <p:cNvSpPr/>
          <p:nvPr/>
        </p:nvSpPr>
        <p:spPr>
          <a:xfrm>
            <a:off x="2400688" y="1872304"/>
            <a:ext cx="2839906" cy="965373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Accordi di foresta? </a:t>
            </a:r>
            <a:r>
              <a:rPr lang="it-IT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L.n</a:t>
            </a:r>
            <a:r>
              <a:rPr lang="it-IT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108 del 2021</a:t>
            </a:r>
          </a:p>
          <a:p>
            <a:r>
              <a:rPr lang="it-IT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35-bis. )</a:t>
            </a:r>
          </a:p>
        </p:txBody>
      </p:sp>
    </p:spTree>
    <p:extLst>
      <p:ext uri="{BB962C8B-B14F-4D97-AF65-F5344CB8AC3E}">
        <p14:creationId xmlns:p14="http://schemas.microsoft.com/office/powerpoint/2010/main" val="203224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F994F1-8DCC-D7B7-9EA1-98598434D696}"/>
              </a:ext>
            </a:extLst>
          </p:cNvPr>
          <p:cNvSpPr txBox="1"/>
          <p:nvPr/>
        </p:nvSpPr>
        <p:spPr>
          <a:xfrm>
            <a:off x="268947" y="926072"/>
            <a:ext cx="426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Filiera energetica: luci ed ombre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A7AAC4-6742-3855-9B40-968BE101E9D1}"/>
              </a:ext>
            </a:extLst>
          </p:cNvPr>
          <p:cNvSpPr txBox="1"/>
          <p:nvPr/>
        </p:nvSpPr>
        <p:spPr>
          <a:xfrm>
            <a:off x="268946" y="1580609"/>
            <a:ext cx="887505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.Apple Color Emoji UI"/>
              <a:buChar char="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L’aumento della domanda di biomassa per fini energetici ha permesso la gestione di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risorse un tempo a macchiatico negativo</a:t>
            </a:r>
          </a:p>
          <a:p>
            <a:pPr marL="285750" indent="-285750">
              <a:spcAft>
                <a:spcPts val="1800"/>
              </a:spcAft>
              <a:buFont typeface=".Apple Color Emoji UI"/>
              <a:buChar char="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alcuni contesti geografici progressiva specializzazione delle imprese di utilizzazione verso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l’adozione di metodi e tecnologie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estremamente indirizzate solo verso questo tipo di assortimento</a:t>
            </a:r>
          </a:p>
          <a:p>
            <a:pPr marL="285750" indent="-285750">
              <a:spcAft>
                <a:spcPts val="1800"/>
              </a:spcAft>
              <a:buFont typeface=".Apple Color Emoji UI"/>
              <a:buChar char="🔴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Uso di risorse forestali capaci di fornire anche assortimenti da lavoro ma indirizzate solo alla bioenergia</a:t>
            </a:r>
          </a:p>
          <a:p>
            <a:pPr marL="285750" indent="-285750">
              <a:spcAft>
                <a:spcPts val="1800"/>
              </a:spcAft>
              <a:buFont typeface=".Apple Color Emoji UI"/>
              <a:buChar char="🔴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Filiere sostenibili solo fino a quando esisteranno gli incentivi statali per la produzione di energia da biomasse</a:t>
            </a:r>
          </a:p>
          <a:p>
            <a:pPr marL="285750" indent="-285750">
              <a:spcAft>
                <a:spcPts val="1800"/>
              </a:spcAft>
              <a:buFont typeface=".Apple Color Emoji UI"/>
              <a:buChar char="🔴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Forestale Europea che pone limiti per il futuro all’uso delle risorse forestali verso questa destinazione</a:t>
            </a:r>
          </a:p>
          <a:p>
            <a:pPr marL="285750" indent="-285750">
              <a:spcAft>
                <a:spcPts val="1800"/>
              </a:spcAft>
              <a:buFont typeface=".Apple Color Emoji UI"/>
              <a:buChar char="🔴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 mercato che esprime una domanda crescente di biomassa, privilegia la quantità sulla qualità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5E02D0-BC89-8076-19D5-D82D00E0EA19}"/>
              </a:ext>
            </a:extLst>
          </p:cNvPr>
          <p:cNvSpPr txBox="1"/>
          <p:nvPr/>
        </p:nvSpPr>
        <p:spPr>
          <a:xfrm>
            <a:off x="224424" y="1901846"/>
            <a:ext cx="8919576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legnosi ingegnerizzati</a:t>
            </a:r>
          </a:p>
          <a:p>
            <a:pPr marL="885825" lvl="1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Laminated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Timber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(CLT): +37% crescita annua (2014-20)</a:t>
            </a:r>
          </a:p>
          <a:p>
            <a:pPr marL="885825" lvl="1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Laminated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Veneer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Lumber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(LVL): +6% crescita annua</a:t>
            </a:r>
            <a:endParaRPr lang="it-IT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10ED12-DEE4-A864-90FD-09D63812CCC5}"/>
              </a:ext>
            </a:extLst>
          </p:cNvPr>
          <p:cNvSpPr txBox="1"/>
          <p:nvPr/>
        </p:nvSpPr>
        <p:spPr>
          <a:xfrm>
            <a:off x="224424" y="3378937"/>
            <a:ext cx="8484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Schiume e isolanti di legno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726DA8-37CB-8098-7688-11651879E5A7}"/>
              </a:ext>
            </a:extLst>
          </p:cNvPr>
          <p:cNvSpPr txBox="1"/>
          <p:nvPr/>
        </p:nvSpPr>
        <p:spPr>
          <a:xfrm>
            <a:off x="224424" y="4065337"/>
            <a:ext cx="429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-plastiche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A2EDD7-0CFE-8485-63D3-BBDB42807FE3}"/>
              </a:ext>
            </a:extLst>
          </p:cNvPr>
          <p:cNvSpPr txBox="1"/>
          <p:nvPr/>
        </p:nvSpPr>
        <p:spPr>
          <a:xfrm>
            <a:off x="224424" y="4814024"/>
            <a:ext cx="8796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Compositi a base di legno (ad es: PWC- Plastic-Wood Composite)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3223A8-309E-278F-F2BD-E290ED00D9FB}"/>
              </a:ext>
            </a:extLst>
          </p:cNvPr>
          <p:cNvSpPr txBox="1"/>
          <p:nvPr/>
        </p:nvSpPr>
        <p:spPr>
          <a:xfrm>
            <a:off x="224424" y="5362656"/>
            <a:ext cx="4584246" cy="83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endParaRPr lang="it-IT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Prodotti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biotessili</a:t>
            </a: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C4B5D9-A574-3989-B28F-D234B74A29F6}"/>
              </a:ext>
            </a:extLst>
          </p:cNvPr>
          <p:cNvSpPr txBox="1"/>
          <p:nvPr/>
        </p:nvSpPr>
        <p:spPr>
          <a:xfrm>
            <a:off x="224425" y="953470"/>
            <a:ext cx="879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Alcuni settori il cui fabbisogno potrebbe essere soddisfatto dai nostri boschi</a:t>
            </a:r>
          </a:p>
        </p:txBody>
      </p:sp>
    </p:spTree>
    <p:extLst>
      <p:ext uri="{BB962C8B-B14F-4D97-AF65-F5344CB8AC3E}">
        <p14:creationId xmlns:p14="http://schemas.microsoft.com/office/powerpoint/2010/main" val="197409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E00B78-463F-9734-FFBF-4AAC7145DD85}"/>
              </a:ext>
            </a:extLst>
          </p:cNvPr>
          <p:cNvSpPr txBox="1"/>
          <p:nvPr/>
        </p:nvSpPr>
        <p:spPr>
          <a:xfrm>
            <a:off x="0" y="1629384"/>
            <a:ext cx="9144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immobilità fisica del bosco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suo trasferimento comporta la dismissione dell’investimento;</a:t>
            </a:r>
          </a:p>
          <a:p>
            <a:pPr marL="285750" lvl="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alto rapporto fattore/prodotto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che caratterizza la produzione forestale come fortemente </a:t>
            </a:r>
            <a:r>
              <a:rPr lang="it-IT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capital intensive </a:t>
            </a:r>
          </a:p>
          <a:p>
            <a:pPr marL="285750" lvl="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natura fondamentalmente istituzionale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della produzione forestale </a:t>
            </a:r>
          </a:p>
          <a:p>
            <a:pPr marL="285750" lvl="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processi produttivi a produzione congiunta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materiali (legname) ed immateriali (i SE) che spesso si traducono in precise scelte gestionali, per favorire gli uni o gli altri, su cui possono innestarsi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conflitti da parte di diversi gruppi di pressione</a:t>
            </a:r>
          </a:p>
          <a:p>
            <a:pPr marL="285750" lvl="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lunghezza dei cicli produttivi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forestali da cui deriva un rafforzamento della caratteristica di intensività di capitale</a:t>
            </a:r>
          </a:p>
          <a:p>
            <a:pPr marL="285750" indent="-285750" algn="just">
              <a:spcAft>
                <a:spcPts val="600"/>
              </a:spcAft>
              <a:buSzPct val="95000"/>
              <a:buFont typeface="Font di sistema regolare"/>
              <a:buChar char="🟡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l'elevata rischiosità tecnica ed economica dell'investimento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forestale: </a:t>
            </a:r>
          </a:p>
          <a:p>
            <a:pPr marL="763588" indent="-284163"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fenomeni ambientali scarsamente prevedibili (fitopatie, incendi, danni da agenti abiotici, difetti tecnologici del prodotto, ecc.), </a:t>
            </a:r>
          </a:p>
          <a:p>
            <a:pPr marL="763588" indent="-284163"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incertezze di mercato (dinamica dei prezzi e domanda dei prodotti forestali, scarso collegamento fra i settori a monte e a valle della filiera legno, ecc.)</a:t>
            </a:r>
          </a:p>
          <a:p>
            <a:pPr marL="763588" indent="-284163"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incertezze di tipo istituzionale (cambiamenti dell’assetto normativo con imposizione di limitazioni al pieno godimento del bene).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9303A-D07A-9AAE-F56E-1E0AB79275FD}"/>
              </a:ext>
            </a:extLst>
          </p:cNvPr>
          <p:cNvSpPr txBox="1"/>
          <p:nvPr/>
        </p:nvSpPr>
        <p:spPr>
          <a:xfrm>
            <a:off x="0" y="9340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L’investimento forestale: perché i boschi italiani sono poco gestiti</a:t>
            </a:r>
          </a:p>
        </p:txBody>
      </p:sp>
    </p:spTree>
    <p:extLst>
      <p:ext uri="{BB962C8B-B14F-4D97-AF65-F5344CB8AC3E}">
        <p14:creationId xmlns:p14="http://schemas.microsoft.com/office/powerpoint/2010/main" val="101465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3380-9534-B6DF-396A-AC92DBA4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DA35902F-6E3E-48EC-DA78-E384201F9A36}"/>
              </a:ext>
            </a:extLst>
          </p:cNvPr>
          <p:cNvGrpSpPr/>
          <p:nvPr/>
        </p:nvGrpSpPr>
        <p:grpSpPr>
          <a:xfrm>
            <a:off x="299646" y="1361888"/>
            <a:ext cx="2374900" cy="812800"/>
            <a:chOff x="431800" y="2496066"/>
            <a:chExt cx="2374900" cy="8128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351498D9-72BF-2E80-347E-4B51C793E012}"/>
                </a:ext>
              </a:extLst>
            </p:cNvPr>
            <p:cNvSpPr/>
            <p:nvPr/>
          </p:nvSpPr>
          <p:spPr>
            <a:xfrm>
              <a:off x="431800" y="2496066"/>
              <a:ext cx="2374900" cy="812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unrise" dir="tl">
                <a:rot lat="0" lon="0" rev="1200000"/>
              </a:lightRig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6416DF8-78E3-B312-9413-E812842752C1}"/>
                </a:ext>
              </a:extLst>
            </p:cNvPr>
            <p:cNvSpPr txBox="1"/>
            <p:nvPr/>
          </p:nvSpPr>
          <p:spPr>
            <a:xfrm>
              <a:off x="431800" y="2579300"/>
              <a:ext cx="23749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Quadro di riferimento nazionale</a:t>
              </a:r>
            </a:p>
          </p:txBody>
        </p:sp>
      </p:grpSp>
      <p:sp>
        <p:nvSpPr>
          <p:cNvPr id="4" name="Doppia parentesi quadra 3">
            <a:extLst>
              <a:ext uri="{FF2B5EF4-FFF2-40B4-BE49-F238E27FC236}">
                <a16:creationId xmlns:a16="http://schemas.microsoft.com/office/drawing/2014/main" id="{2F725342-6858-2CE8-6393-FACFA7569B02}"/>
              </a:ext>
            </a:extLst>
          </p:cNvPr>
          <p:cNvSpPr/>
          <p:nvPr/>
        </p:nvSpPr>
        <p:spPr>
          <a:xfrm>
            <a:off x="2909848" y="948497"/>
            <a:ext cx="5934506" cy="2174019"/>
          </a:xfrm>
          <a:prstGeom prst="bracketPair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29BBA0-F3AC-DF9E-7E96-5BE912A1FE98}"/>
              </a:ext>
            </a:extLst>
          </p:cNvPr>
          <p:cNvSpPr txBox="1"/>
          <p:nvPr/>
        </p:nvSpPr>
        <p:spPr>
          <a:xfrm>
            <a:off x="3003123" y="1060414"/>
            <a:ext cx="5841231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04813" indent="-404813">
              <a:spcAft>
                <a:spcPts val="600"/>
              </a:spcAft>
              <a:buSzPct val="90000"/>
              <a:buFont typeface="Font di sistema regolare"/>
              <a:buChar char="🟤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TUFF (</a:t>
            </a:r>
            <a:r>
              <a:rPr lang="it-IT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D.leg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34/2018)</a:t>
            </a:r>
          </a:p>
          <a:p>
            <a:pPr marL="404813" indent="-404813">
              <a:spcAft>
                <a:spcPts val="600"/>
              </a:spcAft>
              <a:buSzPct val="90000"/>
              <a:buFont typeface="Font di sistema regolare"/>
              <a:buChar char="🟤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Forestale Nazionale (SFN)</a:t>
            </a:r>
          </a:p>
          <a:p>
            <a:pPr marL="404813" indent="-404813">
              <a:spcAft>
                <a:spcPts val="600"/>
              </a:spcAft>
              <a:buSzPct val="90000"/>
              <a:buFont typeface="Font di sistema regolare"/>
              <a:buChar char="🟤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Nazionale per lo Sviluppo Sostenibile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813" indent="-404813">
              <a:spcAft>
                <a:spcPts val="600"/>
              </a:spcAft>
              <a:buSzPct val="90000"/>
              <a:buFont typeface="Font di sistema regolare"/>
              <a:buChar char="🟤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delle Green Communities</a:t>
            </a:r>
          </a:p>
          <a:p>
            <a:pPr marL="404813" indent="-404813">
              <a:spcAft>
                <a:spcPts val="600"/>
              </a:spcAft>
              <a:buSzPct val="90000"/>
              <a:buFont typeface="Font di sistema regolare"/>
              <a:buChar char="🟤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Nazionale di Adattamento ai Cambiamenti Climatici (SNACC)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C425D80-F772-A918-896C-B9BFDF282B6E}"/>
              </a:ext>
            </a:extLst>
          </p:cNvPr>
          <p:cNvGrpSpPr/>
          <p:nvPr/>
        </p:nvGrpSpPr>
        <p:grpSpPr>
          <a:xfrm>
            <a:off x="1046948" y="3758256"/>
            <a:ext cx="7390121" cy="2566288"/>
            <a:chOff x="1046948" y="3758256"/>
            <a:chExt cx="7390121" cy="256628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B1583B0-0747-CAE4-05F0-00EAF47DE2A8}"/>
                </a:ext>
              </a:extLst>
            </p:cNvPr>
            <p:cNvSpPr txBox="1"/>
            <p:nvPr/>
          </p:nvSpPr>
          <p:spPr>
            <a:xfrm>
              <a:off x="1046948" y="4262441"/>
              <a:ext cx="739012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SzPct val="90000"/>
                <a:buFont typeface="+mj-lt"/>
                <a:buAutoNum type="arabicPeriod"/>
              </a:pP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Attuare la </a:t>
              </a: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Gestione Forestale Sostenibile</a:t>
              </a: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 attiva e enfatizzare il </a:t>
              </a: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ruolo multifunzionale</a:t>
              </a: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 delle foreste (GFS</a:t>
              </a:r>
              <a:r>
                <a:rPr lang="it-IT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) (art. 1) </a:t>
              </a:r>
              <a:endPara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endParaRPr>
            </a:p>
            <a:p>
              <a:pPr marL="342900" indent="-342900">
                <a:spcAft>
                  <a:spcPts val="600"/>
                </a:spcAft>
                <a:buClr>
                  <a:schemeClr val="tx1"/>
                </a:buClr>
                <a:buSzPct val="90000"/>
                <a:buFont typeface="+mj-lt"/>
                <a:buAutoNum type="arabicPeriod"/>
              </a:pP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Riportare l’economia</a:t>
              </a: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 in bosco per lo sviluppo sostenibile dei territori</a:t>
              </a:r>
              <a:endPara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marL="342900" indent="-342900">
                <a:spcAft>
                  <a:spcPts val="600"/>
                </a:spcAft>
                <a:buSzPct val="90000"/>
                <a:buFont typeface="+mj-lt"/>
                <a:buAutoNum type="arabicPeriod"/>
              </a:pP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Aumentare la </a:t>
              </a: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conoscenza</a:t>
              </a:r>
              <a:r>
                <a:rPr lang="it-IT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 globale delle risorse forestali</a:t>
              </a:r>
            </a:p>
            <a:p>
              <a:pPr marL="342900" indent="-342900">
                <a:spcAft>
                  <a:spcPts val="600"/>
                </a:spcAft>
                <a:buSzPct val="90000"/>
                <a:buFont typeface="+mj-lt"/>
                <a:buAutoNum type="arabicPeriod"/>
              </a:pPr>
              <a:r>
                <a:rPr lang="it-IT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Favorire il pagamento dei </a:t>
              </a:r>
              <a:r>
                <a:rPr lang="it-IT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servizi ecosistemici </a:t>
              </a:r>
              <a:r>
                <a:rPr lang="it-IT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delle foreste</a:t>
              </a:r>
            </a:p>
            <a:p>
              <a:pPr marL="342900" indent="-342900">
                <a:spcAft>
                  <a:spcPts val="600"/>
                </a:spcAft>
                <a:buSzPct val="90000"/>
                <a:buFont typeface="+mj-lt"/>
                <a:buAutoNum type="arabicPeriod"/>
              </a:pPr>
              <a:r>
                <a:rPr lang="it-IT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Favorire la nascita delle </a:t>
              </a:r>
              <a:r>
                <a:rPr lang="it-IT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rPr>
                <a:t>filiere forestali diversificate e sostenibili</a:t>
              </a:r>
              <a:endParaRPr lang="it-IT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0F63667-D958-7E9F-CDA8-71D0B83BE579}"/>
                </a:ext>
              </a:extLst>
            </p:cNvPr>
            <p:cNvSpPr txBox="1"/>
            <p:nvPr/>
          </p:nvSpPr>
          <p:spPr>
            <a:xfrm>
              <a:off x="1417225" y="3758256"/>
              <a:ext cx="458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SzPct val="90000"/>
              </a:pP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TUFF (</a:t>
              </a:r>
              <a:r>
                <a:rPr lang="it-IT" sz="1800" b="1" dirty="0" err="1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D.leg</a:t>
              </a:r>
              <a:r>
                <a:rPr lang="it-IT" sz="1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. 34/2018)</a:t>
              </a:r>
            </a:p>
          </p:txBody>
        </p:sp>
      </p:grp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A3A42B36-A0B4-FA2A-8C21-A432956DC59F}"/>
              </a:ext>
            </a:extLst>
          </p:cNvPr>
          <p:cNvSpPr/>
          <p:nvPr/>
        </p:nvSpPr>
        <p:spPr>
          <a:xfrm>
            <a:off x="4241587" y="1837498"/>
            <a:ext cx="1375442" cy="2219672"/>
          </a:xfrm>
          <a:prstGeom prst="downArrow">
            <a:avLst/>
          </a:prstGeom>
          <a:solidFill>
            <a:srgbClr val="FFF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EAA0D0-C7C9-FC9C-56E6-4AED73741B6F}"/>
              </a:ext>
            </a:extLst>
          </p:cNvPr>
          <p:cNvSpPr txBox="1"/>
          <p:nvPr/>
        </p:nvSpPr>
        <p:spPr>
          <a:xfrm>
            <a:off x="469556" y="1137498"/>
            <a:ext cx="8204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qualunque tentativo di ridefinizione dell'intervento pubblico nel settore forestale allo scopo di favorire la selvicoltura privata, deve per forza di cose porsi come obiettivo la rimozione/mitigazione di tali fattori</a:t>
            </a:r>
            <a:endParaRPr lang="it-IT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DBEB2B-03F8-6FC5-DC94-A7F6E106B26C}"/>
              </a:ext>
            </a:extLst>
          </p:cNvPr>
          <p:cNvSpPr txBox="1"/>
          <p:nvPr/>
        </p:nvSpPr>
        <p:spPr>
          <a:xfrm>
            <a:off x="1300549" y="2762420"/>
            <a:ext cx="251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bosco ben gestito 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0B2AB-9000-93D7-5397-598BD2966D7B}"/>
              </a:ext>
            </a:extLst>
          </p:cNvPr>
          <p:cNvSpPr txBox="1"/>
          <p:nvPr/>
        </p:nvSpPr>
        <p:spPr>
          <a:xfrm>
            <a:off x="0" y="3310749"/>
            <a:ext cx="4300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 la resilienza delle risorse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favorisce la produzione di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Favorisce la creazione di reti e filiere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Favorisce occupazione in aree montane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D85A18-C725-D54F-C92D-572978FDB3E8}"/>
              </a:ext>
            </a:extLst>
          </p:cNvPr>
          <p:cNvSpPr txBox="1"/>
          <p:nvPr/>
        </p:nvSpPr>
        <p:spPr>
          <a:xfrm>
            <a:off x="5542005" y="2756242"/>
            <a:ext cx="2391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bosco non gestito 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31F32C-7766-23C4-765A-7BE7B72CBFCE}"/>
              </a:ext>
            </a:extLst>
          </p:cNvPr>
          <p:cNvSpPr txBox="1"/>
          <p:nvPr/>
        </p:nvSpPr>
        <p:spPr>
          <a:xfrm>
            <a:off x="4572000" y="331074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favorisce il degrado della risorsa nel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concorre a ridurre i fenomeni sociali negativi nei territori interessati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63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D40824-8A74-E345-D07B-E852E9871B36}"/>
              </a:ext>
            </a:extLst>
          </p:cNvPr>
          <p:cNvSpPr txBox="1"/>
          <p:nvPr/>
        </p:nvSpPr>
        <p:spPr>
          <a:xfrm>
            <a:off x="179817" y="1688073"/>
            <a:ext cx="858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gestione del patrimonio boschivo è materia delegata alle Regioni che la attuano con proprie norme e regolamenti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22E0AC83-E60B-2058-0A53-F91D871E742A}"/>
              </a:ext>
            </a:extLst>
          </p:cNvPr>
          <p:cNvSpPr/>
          <p:nvPr/>
        </p:nvSpPr>
        <p:spPr>
          <a:xfrm>
            <a:off x="2853737" y="3158110"/>
            <a:ext cx="3362098" cy="647113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EA7F91-C44D-E41F-5EC2-43D577268370}"/>
              </a:ext>
            </a:extLst>
          </p:cNvPr>
          <p:cNvSpPr txBox="1"/>
          <p:nvPr/>
        </p:nvSpPr>
        <p:spPr>
          <a:xfrm>
            <a:off x="228600" y="4567374"/>
            <a:ext cx="8686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Benché facenti riferimento ad un quadro organico complessivo le leggi regionali e i regolamenti attuativi variano da regione a regione come anche i tempi degli iter autorizzativi</a:t>
            </a:r>
            <a:endParaRPr lang="it-IT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9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0F336-DE9D-23A8-81DB-8055A3AB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3D95C9-F9E3-333E-2D7F-E59348EBFA99}"/>
              </a:ext>
            </a:extLst>
          </p:cNvPr>
          <p:cNvSpPr txBox="1"/>
          <p:nvPr/>
        </p:nvSpPr>
        <p:spPr>
          <a:xfrm>
            <a:off x="210112" y="1816039"/>
            <a:ext cx="8741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D5FC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valore delle risorse forestali non è esprimibile completamente in base ai prezzi di mercato dato che sono capaci di produrre: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1642DD-50C2-790F-E824-1DDCD4A5EE8B}"/>
              </a:ext>
            </a:extLst>
          </p:cNvPr>
          <p:cNvSpPr txBox="1"/>
          <p:nvPr/>
        </p:nvSpPr>
        <p:spPr>
          <a:xfrm>
            <a:off x="2013344" y="2709256"/>
            <a:ext cx="6583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 indent="-29210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beni che attraversano il mercato</a:t>
            </a:r>
          </a:p>
          <a:p>
            <a:pPr marL="292100" indent="-29210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servizi ecosistemici che non attraversano il mercato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A3DAF5-5F47-59CC-2AFA-4F1E58A882F7}"/>
              </a:ext>
            </a:extLst>
          </p:cNvPr>
          <p:cNvSpPr txBox="1"/>
          <p:nvPr/>
        </p:nvSpPr>
        <p:spPr>
          <a:xfrm>
            <a:off x="357872" y="4501971"/>
            <a:ext cx="8455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beni sono allocati (distribuiti) mediante il mercato </a:t>
            </a: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(la mano invisibile): </a:t>
            </a:r>
          </a:p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prezzi regolano le decisioni di acquisto e vendita ed il comportamento degli operatori nel mercato</a:t>
            </a:r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F1373D-3148-CCAB-6563-A2F2D9C90BA2}"/>
              </a:ext>
            </a:extLst>
          </p:cNvPr>
          <p:cNvSpPr txBox="1"/>
          <p:nvPr/>
        </p:nvSpPr>
        <p:spPr>
          <a:xfrm>
            <a:off x="344260" y="5642934"/>
            <a:ext cx="8455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operatori esprimono le loro preferenze acquistando beni di mercato: </a:t>
            </a:r>
          </a:p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pagamento del prezzo manifesta che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l’utilità attesa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dal consumo del bene è almeno pari al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prezzo da pagare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0FBCBA-5D5B-FF7E-D6C9-2D3056EBF08B}"/>
              </a:ext>
            </a:extLst>
          </p:cNvPr>
          <p:cNvSpPr txBox="1"/>
          <p:nvPr/>
        </p:nvSpPr>
        <p:spPr>
          <a:xfrm>
            <a:off x="344260" y="3805668"/>
            <a:ext cx="218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schemeClr val="bg1">
                      <a:lumMod val="25000"/>
                      <a:lumOff val="75000"/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Beni di mercato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04A165-0639-BBB3-1E95-DCFF05F96AF9}"/>
              </a:ext>
            </a:extLst>
          </p:cNvPr>
          <p:cNvSpPr txBox="1"/>
          <p:nvPr/>
        </p:nvSpPr>
        <p:spPr>
          <a:xfrm>
            <a:off x="137160" y="918752"/>
            <a:ext cx="5810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risorse forestali ed il loro valore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0488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8F491-5CB5-11AF-4C80-863671B1E012}"/>
              </a:ext>
            </a:extLst>
          </p:cNvPr>
          <p:cNvSpPr txBox="1"/>
          <p:nvPr/>
        </p:nvSpPr>
        <p:spPr>
          <a:xfrm>
            <a:off x="2124641" y="3275197"/>
            <a:ext cx="489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Senza prezzo  = Assenza di valore?</a:t>
            </a:r>
            <a:endParaRPr lang="it-IT" sz="2400" dirty="0">
              <a:solidFill>
                <a:srgbClr val="FFFF00"/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3DB8D2-4714-E3C5-218A-A8376200B1DC}"/>
              </a:ext>
            </a:extLst>
          </p:cNvPr>
          <p:cNvSpPr txBox="1"/>
          <p:nvPr/>
        </p:nvSpPr>
        <p:spPr>
          <a:xfrm>
            <a:off x="201126" y="3799113"/>
            <a:ext cx="851472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Due implicazioni: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un bene non ha un prezzo (perché non esiste il suo mercato) allora non vi è incentivo alla sua produzione;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non ha prezzo (è gratis) c’è troppo incentivo al suo consumo (inefficienza nel consumo).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DED36165-C4BE-2B89-38DF-C9BAAAF5783E}"/>
              </a:ext>
            </a:extLst>
          </p:cNvPr>
          <p:cNvSpPr/>
          <p:nvPr/>
        </p:nvSpPr>
        <p:spPr>
          <a:xfrm>
            <a:off x="2620893" y="5526124"/>
            <a:ext cx="3362098" cy="647113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E88777-C1DC-F889-89F0-FB791ABA907B}"/>
              </a:ext>
            </a:extLst>
          </p:cNvPr>
          <p:cNvSpPr txBox="1"/>
          <p:nvPr/>
        </p:nvSpPr>
        <p:spPr>
          <a:xfrm>
            <a:off x="2004358" y="6171304"/>
            <a:ext cx="459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10000"/>
                      <a:lumOff val="9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Fallimento del mercato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38C455-95C1-8287-7227-35C5BA85F229}"/>
              </a:ext>
            </a:extLst>
          </p:cNvPr>
          <p:cNvSpPr/>
          <p:nvPr/>
        </p:nvSpPr>
        <p:spPr>
          <a:xfrm>
            <a:off x="64770" y="1022206"/>
            <a:ext cx="90144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90000"/>
              <a:buFont typeface=".Apple Color Emoji UI"/>
              <a:buChar char="🌕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 SE sono definiti “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senza prezzo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” data l’assenza di un mercato;</a:t>
            </a:r>
          </a:p>
          <a:p>
            <a:pPr marL="342900" indent="-342900">
              <a:spcAft>
                <a:spcPts val="600"/>
              </a:spcAft>
              <a:buSzPct val="90000"/>
              <a:buFont typeface=".Apple Color Emoji UI"/>
              <a:buChar char="🌕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la mancanza di diritti di proprietà per i SE porta ad ignorarne la valenza economica da parte degli operatori</a:t>
            </a:r>
          </a:p>
          <a:p>
            <a:pPr marL="342900" indent="-342900">
              <a:spcAft>
                <a:spcPts val="600"/>
              </a:spcAft>
              <a:buSzPct val="90000"/>
              <a:buFont typeface=".Apple Color Emoji UI"/>
              <a:buChar char="🌕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sono irriproducibili nel breve-medio periodo e quindi con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curva di offerta fissa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spcAft>
                <a:spcPts val="600"/>
              </a:spcAft>
              <a:buSzPct val="90000"/>
              <a:buFont typeface=".Apple Color Emoji UI"/>
              <a:buChar char="🌕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interessano non solo il singolo individuo ma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l’intera collettività 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47295BE6-0438-9D17-8057-6CE251348D0D}"/>
              </a:ext>
            </a:extLst>
          </p:cNvPr>
          <p:cNvSpPr/>
          <p:nvPr/>
        </p:nvSpPr>
        <p:spPr>
          <a:xfrm>
            <a:off x="3158296" y="2846379"/>
            <a:ext cx="2287291" cy="496283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44BB-7496-63D9-73E1-470387FA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2B6924-014E-4337-B008-5A6C34A538D5}"/>
              </a:ext>
            </a:extLst>
          </p:cNvPr>
          <p:cNvSpPr txBox="1"/>
          <p:nvPr/>
        </p:nvSpPr>
        <p:spPr>
          <a:xfrm>
            <a:off x="169985" y="988828"/>
            <a:ext cx="858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presenza dei SE di fatto ha progressivamente sostituito l’interesse pubblico (collettivo) a quello di pieno godimento del bene dettato dalla tutela della proprietà privata sancito dalla Costituzione e dal Codice Civile</a:t>
            </a:r>
          </a:p>
        </p:txBody>
      </p:sp>
      <p:sp>
        <p:nvSpPr>
          <p:cNvPr id="4" name="Freccia angolare in su 3">
            <a:extLst>
              <a:ext uri="{FF2B5EF4-FFF2-40B4-BE49-F238E27FC236}">
                <a16:creationId xmlns:a16="http://schemas.microsoft.com/office/drawing/2014/main" id="{ED38E91F-B49A-E6A8-43D8-B622FF7CD4F1}"/>
              </a:ext>
            </a:extLst>
          </p:cNvPr>
          <p:cNvSpPr/>
          <p:nvPr/>
        </p:nvSpPr>
        <p:spPr>
          <a:xfrm rot="16200000" flipH="1" flipV="1">
            <a:off x="970090" y="1998269"/>
            <a:ext cx="923332" cy="751114"/>
          </a:xfrm>
          <a:prstGeom prst="bentUp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0A7A59-D24C-A22A-06EA-B28C244E13DC}"/>
              </a:ext>
            </a:extLst>
          </p:cNvPr>
          <p:cNvSpPr txBox="1"/>
          <p:nvPr/>
        </p:nvSpPr>
        <p:spPr>
          <a:xfrm>
            <a:off x="1908476" y="2314255"/>
            <a:ext cx="255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Aumento progressivo del carico vincolistico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C458DF-F81E-4081-2D86-531B5C724B66}"/>
              </a:ext>
            </a:extLst>
          </p:cNvPr>
          <p:cNvSpPr txBox="1"/>
          <p:nvPr/>
        </p:nvSpPr>
        <p:spPr>
          <a:xfrm>
            <a:off x="4981353" y="1943115"/>
            <a:ext cx="2855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Vincolo forestale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Vincolo idrogeologico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Vincolo paesistico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Vincolo paesaggistico …..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706FD295-0A9E-2229-D396-9A8421B995FA}"/>
              </a:ext>
            </a:extLst>
          </p:cNvPr>
          <p:cNvSpPr/>
          <p:nvPr/>
        </p:nvSpPr>
        <p:spPr>
          <a:xfrm>
            <a:off x="4837814" y="1945076"/>
            <a:ext cx="287079" cy="1217616"/>
          </a:xfrm>
          <a:prstGeom prst="leftBrac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310DBF1-24C2-0AB2-1A30-ADBB99F68D7F}"/>
              </a:ext>
            </a:extLst>
          </p:cNvPr>
          <p:cNvGrpSpPr/>
          <p:nvPr/>
        </p:nvGrpSpPr>
        <p:grpSpPr>
          <a:xfrm>
            <a:off x="70982" y="3203877"/>
            <a:ext cx="9073018" cy="3585458"/>
            <a:chOff x="70982" y="3203877"/>
            <a:chExt cx="9073018" cy="3585458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C2F0F53C-62F3-7646-01FC-0D1204EA36B2}"/>
                </a:ext>
              </a:extLst>
            </p:cNvPr>
            <p:cNvGrpSpPr/>
            <p:nvPr/>
          </p:nvGrpSpPr>
          <p:grpSpPr>
            <a:xfrm>
              <a:off x="70982" y="3203877"/>
              <a:ext cx="9073018" cy="3585458"/>
              <a:chOff x="32657" y="2254408"/>
              <a:chExt cx="9073018" cy="3585458"/>
            </a:xfrm>
          </p:grpSpPr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260E8AFA-5088-F1D5-915A-40B8734298E3}"/>
                  </a:ext>
                </a:extLst>
              </p:cNvPr>
              <p:cNvGrpSpPr/>
              <p:nvPr/>
            </p:nvGrpSpPr>
            <p:grpSpPr>
              <a:xfrm>
                <a:off x="755519" y="2802323"/>
                <a:ext cx="8111856" cy="1754308"/>
                <a:chOff x="755519" y="2802323"/>
                <a:chExt cx="8111856" cy="1754308"/>
              </a:xfrm>
            </p:grpSpPr>
            <p:sp>
              <p:nvSpPr>
                <p:cNvPr id="13" name="Rettangolo con angoli arrotondati 12">
                  <a:extLst>
                    <a:ext uri="{FF2B5EF4-FFF2-40B4-BE49-F238E27FC236}">
                      <a16:creationId xmlns:a16="http://schemas.microsoft.com/office/drawing/2014/main" id="{D39B95DA-DBED-D23E-E1C2-8FE8A154CE44}"/>
                    </a:ext>
                  </a:extLst>
                </p:cNvPr>
                <p:cNvSpPr/>
                <p:nvPr/>
              </p:nvSpPr>
              <p:spPr>
                <a:xfrm>
                  <a:off x="6796526" y="2802323"/>
                  <a:ext cx="1786539" cy="325079"/>
                </a:xfrm>
                <a:prstGeom prst="roundRect">
                  <a:avLst/>
                </a:prstGeom>
                <a:solidFill>
                  <a:srgbClr val="FFFD78">
                    <a:alpha val="4902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30A178D7-B47D-81D9-FBE2-714F4DE960C0}"/>
                    </a:ext>
                  </a:extLst>
                </p:cNvPr>
                <p:cNvGrpSpPr/>
                <p:nvPr/>
              </p:nvGrpSpPr>
              <p:grpSpPr>
                <a:xfrm>
                  <a:off x="755519" y="3564110"/>
                  <a:ext cx="8111856" cy="992521"/>
                  <a:chOff x="755519" y="3564110"/>
                  <a:chExt cx="8111856" cy="992521"/>
                </a:xfrm>
              </p:grpSpPr>
              <p:grpSp>
                <p:nvGrpSpPr>
                  <p:cNvPr id="15" name="Gruppo 14">
                    <a:extLst>
                      <a:ext uri="{FF2B5EF4-FFF2-40B4-BE49-F238E27FC236}">
                        <a16:creationId xmlns:a16="http://schemas.microsoft.com/office/drawing/2014/main" id="{C3B0A746-EE4C-5141-538A-A6146A841AE7}"/>
                      </a:ext>
                    </a:extLst>
                  </p:cNvPr>
                  <p:cNvGrpSpPr/>
                  <p:nvPr/>
                </p:nvGrpSpPr>
                <p:grpSpPr>
                  <a:xfrm>
                    <a:off x="3112034" y="3564110"/>
                    <a:ext cx="5755341" cy="931050"/>
                    <a:chOff x="3112034" y="3564110"/>
                    <a:chExt cx="5755341" cy="931050"/>
                  </a:xfrm>
                </p:grpSpPr>
                <p:sp>
                  <p:nvSpPr>
                    <p:cNvPr id="17" name="Rettangolo con angoli arrotondati 16">
                      <a:extLst>
                        <a:ext uri="{FF2B5EF4-FFF2-40B4-BE49-F238E27FC236}">
                          <a16:creationId xmlns:a16="http://schemas.microsoft.com/office/drawing/2014/main" id="{B58F8CDC-45A3-044D-A222-B167B562D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2034" y="4126326"/>
                      <a:ext cx="653142" cy="368834"/>
                    </a:xfrm>
                    <a:prstGeom prst="roundRect">
                      <a:avLst/>
                    </a:prstGeom>
                    <a:solidFill>
                      <a:srgbClr val="FFFD78">
                        <a:alpha val="49020"/>
                      </a:srgb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8" name="Rettangolo con angoli arrotondati 17">
                      <a:extLst>
                        <a:ext uri="{FF2B5EF4-FFF2-40B4-BE49-F238E27FC236}">
                          <a16:creationId xmlns:a16="http://schemas.microsoft.com/office/drawing/2014/main" id="{4E349981-F24D-7962-8B51-9DEC70237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1691" y="4157062"/>
                      <a:ext cx="1001407" cy="169049"/>
                    </a:xfrm>
                    <a:prstGeom prst="roundRect">
                      <a:avLst/>
                    </a:prstGeom>
                    <a:solidFill>
                      <a:srgbClr val="FFFD78">
                        <a:alpha val="49020"/>
                      </a:srgb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9" name="Rettangolo con angoli arrotondati 18">
                      <a:extLst>
                        <a:ext uri="{FF2B5EF4-FFF2-40B4-BE49-F238E27FC236}">
                          <a16:creationId xmlns:a16="http://schemas.microsoft.com/office/drawing/2014/main" id="{B6B04639-6452-ABDD-98D4-B18F6A458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2064" y="4187798"/>
                      <a:ext cx="1217842" cy="176733"/>
                    </a:xfrm>
                    <a:prstGeom prst="roundRect">
                      <a:avLst/>
                    </a:prstGeom>
                    <a:solidFill>
                      <a:srgbClr val="FFFD78">
                        <a:alpha val="49020"/>
                      </a:srgb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0" name="Rettangolo con angoli arrotondati 19">
                      <a:extLst>
                        <a:ext uri="{FF2B5EF4-FFF2-40B4-BE49-F238E27FC236}">
                          <a16:creationId xmlns:a16="http://schemas.microsoft.com/office/drawing/2014/main" id="{BA16FF34-E4D1-7FD2-3331-5632A0EA1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0985" y="3564110"/>
                      <a:ext cx="816390" cy="231803"/>
                    </a:xfrm>
                    <a:prstGeom prst="roundRect">
                      <a:avLst/>
                    </a:prstGeom>
                    <a:solidFill>
                      <a:srgbClr val="FFFD78">
                        <a:alpha val="49020"/>
                      </a:srgb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16" name="Rettangolo con angoli arrotondati 15">
                    <a:extLst>
                      <a:ext uri="{FF2B5EF4-FFF2-40B4-BE49-F238E27FC236}">
                        <a16:creationId xmlns:a16="http://schemas.microsoft.com/office/drawing/2014/main" id="{F65D9EF1-B329-268B-08ED-E7500B26386A}"/>
                      </a:ext>
                    </a:extLst>
                  </p:cNvPr>
                  <p:cNvSpPr/>
                  <p:nvPr/>
                </p:nvSpPr>
                <p:spPr>
                  <a:xfrm>
                    <a:off x="755519" y="4003380"/>
                    <a:ext cx="765920" cy="553251"/>
                  </a:xfrm>
                  <a:prstGeom prst="roundRect">
                    <a:avLst/>
                  </a:prstGeom>
                  <a:solidFill>
                    <a:srgbClr val="FFFD78">
                      <a:alpha val="4902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A79BB6DE-3F37-A4A9-96B6-30FB7DED4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657" y="2254408"/>
                <a:ext cx="9073018" cy="3585458"/>
              </a:xfrm>
              <a:prstGeom prst="rect">
                <a:avLst/>
              </a:prstGeom>
            </p:spPr>
          </p:pic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56C7B7C-5772-2953-CD50-C8A08CFED10C}"/>
                </a:ext>
              </a:extLst>
            </p:cNvPr>
            <p:cNvSpPr txBox="1"/>
            <p:nvPr/>
          </p:nvSpPr>
          <p:spPr>
            <a:xfrm>
              <a:off x="280348" y="3857715"/>
              <a:ext cx="455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Evoluzione del quadro normativo in 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1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BE2A-663A-4FA3-6D6B-770F797B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A9A64C-81BB-C595-5710-774D9FDB68D9}"/>
              </a:ext>
            </a:extLst>
          </p:cNvPr>
          <p:cNvSpPr txBox="1"/>
          <p:nvPr/>
        </p:nvSpPr>
        <p:spPr>
          <a:xfrm>
            <a:off x="301287" y="1120817"/>
            <a:ext cx="8715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E’ intuitivo pensare che data la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produzione congiunta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ottenibile,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miglioramento della produzione legnosa, si accompagna per forza di cose ad un miglioramento nella "produzione" di benefici ambientali (i SE)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C51D3CF0-1022-53CE-1893-D2643E4EAC24}"/>
              </a:ext>
            </a:extLst>
          </p:cNvPr>
          <p:cNvSpPr/>
          <p:nvPr/>
        </p:nvSpPr>
        <p:spPr>
          <a:xfrm>
            <a:off x="2731462" y="2306941"/>
            <a:ext cx="3362098" cy="647113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90780C-0894-EB20-0F34-1FA68A8335C5}"/>
              </a:ext>
            </a:extLst>
          </p:cNvPr>
          <p:cNvSpPr txBox="1"/>
          <p:nvPr/>
        </p:nvSpPr>
        <p:spPr>
          <a:xfrm>
            <a:off x="457201" y="3257616"/>
            <a:ext cx="844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il carico vincolistico tende a tutelare l’interesse collettivo verso i SE (questo soprattutto nelle aree ad elevata valenza ambientale)</a:t>
            </a: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BE150900-12EC-8F55-514D-99F7F3C98019}"/>
              </a:ext>
            </a:extLst>
          </p:cNvPr>
          <p:cNvSpPr/>
          <p:nvPr/>
        </p:nvSpPr>
        <p:spPr>
          <a:xfrm>
            <a:off x="2809434" y="4240154"/>
            <a:ext cx="3362098" cy="647113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B1C404-A273-7BCE-96A7-A98C384D9AC2}"/>
              </a:ext>
            </a:extLst>
          </p:cNvPr>
          <p:cNvSpPr txBox="1"/>
          <p:nvPr/>
        </p:nvSpPr>
        <p:spPr>
          <a:xfrm>
            <a:off x="191386" y="5161919"/>
            <a:ext cx="8442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Font di sistema regolare"/>
              <a:buChar char="🟡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Bisogna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incoraggiare i proprietari a gestire i boschi </a:t>
            </a: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perché questo conduce ad un aumento della produzione di SE. </a:t>
            </a:r>
          </a:p>
          <a:p>
            <a:pPr marL="342900" indent="-342900">
              <a:spcAft>
                <a:spcPts val="1200"/>
              </a:spcAft>
              <a:buFont typeface="Font di sistema regolare"/>
              <a:buChar char="🟡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Pertanto, i SE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devono rientrare nel reddito fondiario </a:t>
            </a: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ritraibile dal bosco attraverso la loro remunerazione</a:t>
            </a:r>
          </a:p>
        </p:txBody>
      </p:sp>
    </p:spTree>
    <p:extLst>
      <p:ext uri="{BB962C8B-B14F-4D97-AF65-F5344CB8AC3E}">
        <p14:creationId xmlns:p14="http://schemas.microsoft.com/office/powerpoint/2010/main" val="31997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348B-82C0-EF26-99EE-E5BAF0FB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2B1893-4081-5655-E43A-2628719EBE29}"/>
              </a:ext>
            </a:extLst>
          </p:cNvPr>
          <p:cNvSpPr txBox="1"/>
          <p:nvPr/>
        </p:nvSpPr>
        <p:spPr>
          <a:xfrm>
            <a:off x="169985" y="977840"/>
            <a:ext cx="88040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 221 del 2015 art. 70 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 al Governo per l’introduzione di </a:t>
            </a:r>
            <a:r>
              <a:rPr lang="it-IT" sz="18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 di remunerazione dei servizi ecosistemici e ambientali</a:t>
            </a:r>
            <a:r>
              <a:rPr lang="it-IT" sz="1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(PSEA)</a:t>
            </a:r>
          </a:p>
          <a:p>
            <a:endPara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cui era dettato che</a:t>
            </a:r>
          </a:p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sistema dei PSEA individuato riportasse specificatamente l’individuazione dei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it-IT" sz="1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oggetto di remunerazione, il loro valore, nonché i relativi obblighi contrattuali e le modalità di pagamento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923716-2F0B-1C72-7C1D-E09AB340D572}"/>
              </a:ext>
            </a:extLst>
          </p:cNvPr>
          <p:cNvSpPr txBox="1"/>
          <p:nvPr/>
        </p:nvSpPr>
        <p:spPr>
          <a:xfrm>
            <a:off x="169985" y="3633392"/>
            <a:ext cx="4587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TUFF, </a:t>
            </a:r>
            <a:r>
              <a:rPr lang="it-IT" sz="20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D.Leg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3 aprile 2018 n. 34, art.7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85D98F-8E3F-EB60-EDAA-B0C8C4F864C5}"/>
              </a:ext>
            </a:extLst>
          </p:cNvPr>
          <p:cNvSpPr txBox="1"/>
          <p:nvPr/>
        </p:nvSpPr>
        <p:spPr>
          <a:xfrm>
            <a:off x="169985" y="4033502"/>
            <a:ext cx="8804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regioni, coerentemente con quanto previsto dalla Strategia forestale dell'Unione europea COM (2013) n. 659 del 20 settembre 2013, promuovono </a:t>
            </a:r>
            <a:r>
              <a:rPr lang="it-IT" sz="18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 di pagamento dei servizi ecosistemici ed ambientali (PSE) </a:t>
            </a:r>
            <a:r>
              <a:rPr lang="it-IT" sz="1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 dalle attività di gestione forestale sostenibile e dall'assunzione di specifici impegni </a:t>
            </a:r>
            <a:r>
              <a:rPr lang="it-IT" sz="18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silvo</a:t>
            </a:r>
            <a:r>
              <a:rPr lang="it-IT" sz="1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-ambientali informando e sostenendo i proprietari, i gestori e i beneficiari dei servizi nella definizione, nel monitoraggio e nel controllo degli accordi contrattuali.”</a:t>
            </a:r>
            <a:r>
              <a:rPr lang="it-IT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7752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F07F85-D108-FE51-4BBA-4F875DECD7D5}"/>
              </a:ext>
            </a:extLst>
          </p:cNvPr>
          <p:cNvSpPr txBox="1"/>
          <p:nvPr/>
        </p:nvSpPr>
        <p:spPr>
          <a:xfrm>
            <a:off x="169985" y="1031783"/>
            <a:ext cx="8804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 la legge 221 che il TUFF prevedono che i pagamenti siano: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2351AA-DF2D-2D56-E119-7556E897EB25}"/>
              </a:ext>
            </a:extLst>
          </p:cNvPr>
          <p:cNvSpPr txBox="1"/>
          <p:nvPr/>
        </p:nvSpPr>
        <p:spPr>
          <a:xfrm>
            <a:off x="169984" y="4118058"/>
            <a:ext cx="8804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L’adozione di un sistema di PES a livello regionale </a:t>
            </a:r>
            <a:r>
              <a:rPr lang="it-IT" sz="2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fornirebbe nuovo interesse da parte dei privati per l’investimento forestale </a:t>
            </a:r>
            <a:r>
              <a:rPr lang="it-IT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andando a compensare i crescenti vincoli al diritto di pieno godimento della proprietà sancito dalla Costituzione e dal Codice Civile e limitato solo per l’interesse collettivo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6D7DF9-B435-4050-52D9-3115A691A05F}"/>
              </a:ext>
            </a:extLst>
          </p:cNvPr>
          <p:cNvSpPr txBox="1"/>
          <p:nvPr/>
        </p:nvSpPr>
        <p:spPr>
          <a:xfrm>
            <a:off x="669985" y="1595896"/>
            <a:ext cx="830402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conseguenti forme di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contratto negoziale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 due o più soggetti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la quantificazione degli stessi sia conseguenza di </a:t>
            </a:r>
            <a:r>
              <a:rPr lang="it-IT" sz="1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modello di gestione sostenibile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conduca ad un effettivo incremento della loro produzione rispetto alle condizioni “</a:t>
            </a:r>
            <a:r>
              <a:rPr lang="it-IT" sz="1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it-IT" sz="18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precedenti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4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B2F8C2-BEF5-8A1E-DBFD-D3C0E62AF5CC}"/>
              </a:ext>
            </a:extLst>
          </p:cNvPr>
          <p:cNvSpPr txBox="1"/>
          <p:nvPr/>
        </p:nvSpPr>
        <p:spPr>
          <a:xfrm>
            <a:off x="320069" y="1776003"/>
            <a:ext cx="53911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30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Abbiamo il quadro normativo di riferimento</a:t>
            </a:r>
          </a:p>
          <a:p>
            <a:pPr marL="285750" indent="-285750">
              <a:spcBef>
                <a:spcPts val="1800"/>
              </a:spcBef>
              <a:spcAft>
                <a:spcPts val="30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 c’è un problema di risorse finanziarie dedicate</a:t>
            </a:r>
          </a:p>
          <a:p>
            <a:pPr marL="285750" indent="-285750">
              <a:spcBef>
                <a:spcPts val="1800"/>
              </a:spcBef>
              <a:spcAft>
                <a:spcPts val="30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Necessitiamo di standard di misurazione certificati e trasparenti</a:t>
            </a:r>
          </a:p>
          <a:p>
            <a:pPr marL="285750" indent="-285750">
              <a:spcBef>
                <a:spcPts val="1800"/>
              </a:spcBef>
              <a:spcAft>
                <a:spcPts val="30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devono individuare gli strumenti di pagamento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B9F4E0-FA83-15A0-6BB4-A5666FD336BB}"/>
              </a:ext>
            </a:extLst>
          </p:cNvPr>
          <p:cNvSpPr txBox="1"/>
          <p:nvPr/>
        </p:nvSpPr>
        <p:spPr>
          <a:xfrm>
            <a:off x="409846" y="958334"/>
            <a:ext cx="5571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E’ possibile una remunerazione dei SE?</a:t>
            </a:r>
            <a:endParaRPr lang="it-IT" sz="2400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69E52A9-ED3F-8A16-BA76-4074EAF7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242" y="1632023"/>
            <a:ext cx="686913" cy="705981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1354081588 h 21600"/>
              <a:gd name="T4" fmla="*/ 1646708153 w 21600"/>
              <a:gd name="T5" fmla="*/ 2147483647 h 21600"/>
              <a:gd name="T6" fmla="*/ 2147483647 w 21600"/>
              <a:gd name="T7" fmla="*/ 13540815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F3AB6B-4BD5-420E-B3B4-9AAB094E7D6B}"/>
              </a:ext>
            </a:extLst>
          </p:cNvPr>
          <p:cNvSpPr txBox="1"/>
          <p:nvPr/>
        </p:nvSpPr>
        <p:spPr>
          <a:xfrm>
            <a:off x="6781800" y="1776003"/>
            <a:ext cx="183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TUFF, SFN, ecc.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921455-0344-6E76-7ABA-2521DF118458}"/>
              </a:ext>
            </a:extLst>
          </p:cNvPr>
          <p:cNvSpPr txBox="1"/>
          <p:nvPr/>
        </p:nvSpPr>
        <p:spPr>
          <a:xfrm>
            <a:off x="6781800" y="2530056"/>
            <a:ext cx="2202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CSR o fondo nazionale dedicato?</a:t>
            </a:r>
            <a:endParaRPr lang="it-IT" dirty="0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022FCC3D-FEAE-709D-AB64-A55CC34A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488" y="2530056"/>
            <a:ext cx="686913" cy="705981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1354081588 h 21600"/>
              <a:gd name="T4" fmla="*/ 1646708153 w 21600"/>
              <a:gd name="T5" fmla="*/ 2147483647 h 21600"/>
              <a:gd name="T6" fmla="*/ 2147483647 w 21600"/>
              <a:gd name="T7" fmla="*/ 13540815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F784F6-D310-5551-0E87-CF353A41D296}"/>
              </a:ext>
            </a:extLst>
          </p:cNvPr>
          <p:cNvSpPr txBox="1"/>
          <p:nvPr/>
        </p:nvSpPr>
        <p:spPr>
          <a:xfrm>
            <a:off x="6753640" y="4452692"/>
            <a:ext cx="24250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operazioni colturali da inserire in un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ecoschema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forestale?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DD604D-D3BB-7F7E-E2C6-11E7D2C58C98}"/>
              </a:ext>
            </a:extLst>
          </p:cNvPr>
          <p:cNvSpPr txBox="1"/>
          <p:nvPr/>
        </p:nvSpPr>
        <p:spPr>
          <a:xfrm>
            <a:off x="6788348" y="3491374"/>
            <a:ext cx="2355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Modello FOREST?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Schemi certificazione?</a:t>
            </a:r>
            <a:endParaRPr lang="it-IT" dirty="0"/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53459732-A2A2-E8DC-E647-AA21F00F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037" y="3491374"/>
            <a:ext cx="686913" cy="705981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1354081588 h 21600"/>
              <a:gd name="T4" fmla="*/ 1646708153 w 21600"/>
              <a:gd name="T5" fmla="*/ 2147483647 h 21600"/>
              <a:gd name="T6" fmla="*/ 2147483647 w 21600"/>
              <a:gd name="T7" fmla="*/ 13540815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1556AF0E-2B12-7451-4716-75E6778F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241" y="4537989"/>
            <a:ext cx="686913" cy="705981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1354081588 h 21600"/>
              <a:gd name="T4" fmla="*/ 1646708153 w 21600"/>
              <a:gd name="T5" fmla="*/ 2147483647 h 21600"/>
              <a:gd name="T6" fmla="*/ 2147483647 w 21600"/>
              <a:gd name="T7" fmla="*/ 13540815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0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1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2A5A4-8102-0F12-A479-DAC024C8399D}"/>
              </a:ext>
            </a:extLst>
          </p:cNvPr>
          <p:cNvSpPr txBox="1">
            <a:spLocks/>
          </p:cNvSpPr>
          <p:nvPr/>
        </p:nvSpPr>
        <p:spPr>
          <a:xfrm>
            <a:off x="244928" y="935945"/>
            <a:ext cx="8229600" cy="460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 uscire da questa situazione che manifesta evidenti contraddizioni?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B29E60-BE03-B836-CC97-9E979EB529EF}"/>
              </a:ext>
            </a:extLst>
          </p:cNvPr>
          <p:cNvSpPr txBox="1"/>
          <p:nvPr/>
        </p:nvSpPr>
        <p:spPr>
          <a:xfrm>
            <a:off x="244928" y="1752374"/>
            <a:ext cx="889907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a) Completare la circolarità del sistema favorendo la nascita delle filiere</a:t>
            </a:r>
          </a:p>
          <a:p>
            <a:pPr>
              <a:spcBef>
                <a:spcPts val="3600"/>
              </a:spcBef>
              <a:spcAft>
                <a:spcPts val="4200"/>
              </a:spcAft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b) Aumentare i prelievi di qualità dai boschi seminaturali con approccio a cascata</a:t>
            </a:r>
          </a:p>
          <a:p>
            <a:pPr>
              <a:spcBef>
                <a:spcPts val="4200"/>
              </a:spcBef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c) Consolidare il settore delle piantagioni (vedi iniziative di altri Paesi nell’ambito del PNRR)</a:t>
            </a:r>
          </a:p>
          <a:p>
            <a:pPr>
              <a:spcBef>
                <a:spcPts val="2400"/>
              </a:spcBef>
              <a:spcAft>
                <a:spcPts val="4200"/>
              </a:spcAft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d) Favorire la realizzazione di quanto prevede la SFN e il TUFF con una dotazione di risorse adeguate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57B2E3-971B-D540-79A7-25139D688386}"/>
              </a:ext>
            </a:extLst>
          </p:cNvPr>
          <p:cNvSpPr txBox="1"/>
          <p:nvPr/>
        </p:nvSpPr>
        <p:spPr>
          <a:xfrm>
            <a:off x="4039213" y="3323307"/>
            <a:ext cx="4621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strumento politicamente più sensibile: assicurare professionalità (albi, patentini, …), continuità e certificazione della gestione. </a:t>
            </a:r>
          </a:p>
        </p:txBody>
      </p:sp>
      <p:sp>
        <p:nvSpPr>
          <p:cNvPr id="5" name="Freccia circolare a destra 4">
            <a:extLst>
              <a:ext uri="{FF2B5EF4-FFF2-40B4-BE49-F238E27FC236}">
                <a16:creationId xmlns:a16="http://schemas.microsoft.com/office/drawing/2014/main" id="{0FBA644A-B90A-017E-3C0E-EF4D698BB075}"/>
              </a:ext>
            </a:extLst>
          </p:cNvPr>
          <p:cNvSpPr/>
          <p:nvPr/>
        </p:nvSpPr>
        <p:spPr>
          <a:xfrm rot="18715631">
            <a:off x="3064744" y="3169446"/>
            <a:ext cx="605435" cy="1049350"/>
          </a:xfrm>
          <a:prstGeom prst="curved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0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022059-A755-41CB-5657-E45858BE7110}"/>
              </a:ext>
            </a:extLst>
          </p:cNvPr>
          <p:cNvSpPr txBox="1"/>
          <p:nvPr/>
        </p:nvSpPr>
        <p:spPr>
          <a:xfrm>
            <a:off x="374440" y="1957503"/>
            <a:ext cx="202997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bri" pitchFamily="-65" charset="0"/>
              </a:rPr>
              <a:t>Aree Montane</a:t>
            </a:r>
          </a:p>
        </p:txBody>
      </p:sp>
      <p:sp>
        <p:nvSpPr>
          <p:cNvPr id="3" name="Doppia parentesi graffa 3">
            <a:extLst>
              <a:ext uri="{FF2B5EF4-FFF2-40B4-BE49-F238E27FC236}">
                <a16:creationId xmlns:a16="http://schemas.microsoft.com/office/drawing/2014/main" id="{37EBDD31-3598-1EB6-8FCB-7B5E1D8868B7}"/>
              </a:ext>
            </a:extLst>
          </p:cNvPr>
          <p:cNvSpPr/>
          <p:nvPr/>
        </p:nvSpPr>
        <p:spPr>
          <a:xfrm>
            <a:off x="2492679" y="1590806"/>
            <a:ext cx="312616" cy="1309949"/>
          </a:xfrm>
          <a:custGeom>
            <a:avLst/>
            <a:gdLst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56308 h 1875773"/>
              <a:gd name="connsiteX8" fmla="*/ 2073325 w 2229633"/>
              <a:gd name="connsiteY8" fmla="*/ 781578 h 1875773"/>
              <a:gd name="connsiteX9" fmla="*/ 2229633 w 2229633"/>
              <a:gd name="connsiteY9" fmla="*/ 937886 h 1875773"/>
              <a:gd name="connsiteX10" fmla="*/ 2073325 w 2229633"/>
              <a:gd name="connsiteY10" fmla="*/ 1094194 h 1875773"/>
              <a:gd name="connsiteX11" fmla="*/ 2073325 w 2229633"/>
              <a:gd name="connsiteY11" fmla="*/ 1719465 h 1875773"/>
              <a:gd name="connsiteX12" fmla="*/ 1917017 w 2229633"/>
              <a:gd name="connsiteY12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781578 h 1875773"/>
              <a:gd name="connsiteX8" fmla="*/ 2229633 w 2229633"/>
              <a:gd name="connsiteY8" fmla="*/ 937886 h 1875773"/>
              <a:gd name="connsiteX9" fmla="*/ 2073325 w 2229633"/>
              <a:gd name="connsiteY9" fmla="*/ 1094194 h 1875773"/>
              <a:gd name="connsiteX10" fmla="*/ 2073325 w 2229633"/>
              <a:gd name="connsiteY10" fmla="*/ 1719465 h 1875773"/>
              <a:gd name="connsiteX11" fmla="*/ 1917017 w 2229633"/>
              <a:gd name="connsiteY11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781578 h 1875773"/>
              <a:gd name="connsiteX8" fmla="*/ 2073325 w 2229633"/>
              <a:gd name="connsiteY8" fmla="*/ 1094194 h 1875773"/>
              <a:gd name="connsiteX9" fmla="*/ 2073325 w 2229633"/>
              <a:gd name="connsiteY9" fmla="*/ 1719465 h 1875773"/>
              <a:gd name="connsiteX10" fmla="*/ 1917017 w 2229633"/>
              <a:gd name="connsiteY10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094194 h 1875773"/>
              <a:gd name="connsiteX8" fmla="*/ 2073325 w 2229633"/>
              <a:gd name="connsiteY8" fmla="*/ 1719465 h 1875773"/>
              <a:gd name="connsiteX9" fmla="*/ 1917017 w 2229633"/>
              <a:gd name="connsiteY9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719465 h 1875773"/>
              <a:gd name="connsiteX8" fmla="*/ 1917017 w 2229633"/>
              <a:gd name="connsiteY8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312616 w 2229633"/>
              <a:gd name="connsiteY13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2073325 w 2073325"/>
              <a:gd name="connsiteY10" fmla="*/ 1094194 h 1875773"/>
              <a:gd name="connsiteX11" fmla="*/ 2073325 w 2073325"/>
              <a:gd name="connsiteY11" fmla="*/ 1719465 h 1875773"/>
              <a:gd name="connsiteX12" fmla="*/ 312616 w 2073325"/>
              <a:gd name="connsiteY12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2073325 w 2073325"/>
              <a:gd name="connsiteY10" fmla="*/ 1719465 h 1875773"/>
              <a:gd name="connsiteX11" fmla="*/ 312616 w 2073325"/>
              <a:gd name="connsiteY11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312616 w 2073325"/>
              <a:gd name="connsiteY10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312616 w 2073325"/>
              <a:gd name="connsiteY9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1917017"/>
              <a:gd name="connsiteY0" fmla="*/ 1875773 h 1875773"/>
              <a:gd name="connsiteX1" fmla="*/ 156308 w 1917017"/>
              <a:gd name="connsiteY1" fmla="*/ 1719465 h 1875773"/>
              <a:gd name="connsiteX2" fmla="*/ 156308 w 1917017"/>
              <a:gd name="connsiteY2" fmla="*/ 1094195 h 1875773"/>
              <a:gd name="connsiteX3" fmla="*/ 0 w 1917017"/>
              <a:gd name="connsiteY3" fmla="*/ 937887 h 1875773"/>
              <a:gd name="connsiteX4" fmla="*/ 156308 w 1917017"/>
              <a:gd name="connsiteY4" fmla="*/ 781579 h 1875773"/>
              <a:gd name="connsiteX5" fmla="*/ 156308 w 1917017"/>
              <a:gd name="connsiteY5" fmla="*/ 156308 h 1875773"/>
              <a:gd name="connsiteX6" fmla="*/ 312616 w 1917017"/>
              <a:gd name="connsiteY6" fmla="*/ 0 h 1875773"/>
              <a:gd name="connsiteX7" fmla="*/ 1917017 w 1917017"/>
              <a:gd name="connsiteY7" fmla="*/ 0 h 1875773"/>
              <a:gd name="connsiteX8" fmla="*/ 312616 w 1917017"/>
              <a:gd name="connsiteY8" fmla="*/ 1875773 h 1875773"/>
              <a:gd name="connsiteX0" fmla="*/ 312616 w 1917017"/>
              <a:gd name="connsiteY0" fmla="*/ 1875773 h 1875773"/>
              <a:gd name="connsiteX1" fmla="*/ 156308 w 1917017"/>
              <a:gd name="connsiteY1" fmla="*/ 1719465 h 1875773"/>
              <a:gd name="connsiteX2" fmla="*/ 156308 w 1917017"/>
              <a:gd name="connsiteY2" fmla="*/ 1094195 h 1875773"/>
              <a:gd name="connsiteX3" fmla="*/ 0 w 1917017"/>
              <a:gd name="connsiteY3" fmla="*/ 937887 h 1875773"/>
              <a:gd name="connsiteX4" fmla="*/ 156308 w 1917017"/>
              <a:gd name="connsiteY4" fmla="*/ 781579 h 1875773"/>
              <a:gd name="connsiteX5" fmla="*/ 156308 w 1917017"/>
              <a:gd name="connsiteY5" fmla="*/ 156308 h 1875773"/>
              <a:gd name="connsiteX6" fmla="*/ 312616 w 1917017"/>
              <a:gd name="connsiteY6" fmla="*/ 0 h 1875773"/>
              <a:gd name="connsiteX0" fmla="*/ 312616 w 312616"/>
              <a:gd name="connsiteY0" fmla="*/ 1875773 h 1875773"/>
              <a:gd name="connsiteX1" fmla="*/ 156308 w 312616"/>
              <a:gd name="connsiteY1" fmla="*/ 1719465 h 1875773"/>
              <a:gd name="connsiteX2" fmla="*/ 156308 w 312616"/>
              <a:gd name="connsiteY2" fmla="*/ 1094195 h 1875773"/>
              <a:gd name="connsiteX3" fmla="*/ 0 w 312616"/>
              <a:gd name="connsiteY3" fmla="*/ 937887 h 1875773"/>
              <a:gd name="connsiteX4" fmla="*/ 156308 w 312616"/>
              <a:gd name="connsiteY4" fmla="*/ 781579 h 1875773"/>
              <a:gd name="connsiteX5" fmla="*/ 156308 w 312616"/>
              <a:gd name="connsiteY5" fmla="*/ 156308 h 1875773"/>
              <a:gd name="connsiteX6" fmla="*/ 312616 w 312616"/>
              <a:gd name="connsiteY6" fmla="*/ 0 h 1875773"/>
              <a:gd name="connsiteX7" fmla="*/ 312616 w 312616"/>
              <a:gd name="connsiteY7" fmla="*/ 1875773 h 1875773"/>
              <a:gd name="connsiteX0" fmla="*/ 312616 w 312616"/>
              <a:gd name="connsiteY0" fmla="*/ 1875773 h 1875773"/>
              <a:gd name="connsiteX1" fmla="*/ 156308 w 312616"/>
              <a:gd name="connsiteY1" fmla="*/ 1719465 h 1875773"/>
              <a:gd name="connsiteX2" fmla="*/ 156308 w 312616"/>
              <a:gd name="connsiteY2" fmla="*/ 1094195 h 1875773"/>
              <a:gd name="connsiteX3" fmla="*/ 0 w 312616"/>
              <a:gd name="connsiteY3" fmla="*/ 937887 h 1875773"/>
              <a:gd name="connsiteX4" fmla="*/ 156308 w 312616"/>
              <a:gd name="connsiteY4" fmla="*/ 781579 h 1875773"/>
              <a:gd name="connsiteX5" fmla="*/ 156308 w 312616"/>
              <a:gd name="connsiteY5" fmla="*/ 156308 h 1875773"/>
              <a:gd name="connsiteX6" fmla="*/ 312616 w 312616"/>
              <a:gd name="connsiteY6" fmla="*/ 0 h 187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16" h="1875773" stroke="0" extrusionOk="0">
                <a:moveTo>
                  <a:pt x="312616" y="1875773"/>
                </a:moveTo>
                <a:cubicBezTo>
                  <a:pt x="226289" y="1875773"/>
                  <a:pt x="156308" y="1805792"/>
                  <a:pt x="156308" y="1719465"/>
                </a:cubicBezTo>
                <a:lnTo>
                  <a:pt x="156308" y="1094195"/>
                </a:lnTo>
                <a:cubicBezTo>
                  <a:pt x="156308" y="1007868"/>
                  <a:pt x="86327" y="937887"/>
                  <a:pt x="0" y="937887"/>
                </a:cubicBezTo>
                <a:cubicBezTo>
                  <a:pt x="86327" y="937887"/>
                  <a:pt x="156308" y="867906"/>
                  <a:pt x="156308" y="781579"/>
                </a:cubicBezTo>
                <a:lnTo>
                  <a:pt x="156308" y="156308"/>
                </a:lnTo>
                <a:cubicBezTo>
                  <a:pt x="156308" y="69981"/>
                  <a:pt x="226289" y="0"/>
                  <a:pt x="312616" y="0"/>
                </a:cubicBezTo>
                <a:lnTo>
                  <a:pt x="312616" y="1875773"/>
                </a:lnTo>
                <a:close/>
              </a:path>
              <a:path w="312616" h="1875773" fill="none">
                <a:moveTo>
                  <a:pt x="312616" y="1875773"/>
                </a:moveTo>
                <a:cubicBezTo>
                  <a:pt x="226289" y="1875773"/>
                  <a:pt x="156308" y="1805792"/>
                  <a:pt x="156308" y="1719465"/>
                </a:cubicBezTo>
                <a:lnTo>
                  <a:pt x="156308" y="1094195"/>
                </a:lnTo>
                <a:cubicBezTo>
                  <a:pt x="156308" y="1007868"/>
                  <a:pt x="86327" y="937887"/>
                  <a:pt x="0" y="937887"/>
                </a:cubicBezTo>
                <a:cubicBezTo>
                  <a:pt x="86327" y="937887"/>
                  <a:pt x="156308" y="867906"/>
                  <a:pt x="156308" y="781579"/>
                </a:cubicBezTo>
                <a:lnTo>
                  <a:pt x="156308" y="156308"/>
                </a:lnTo>
                <a:cubicBezTo>
                  <a:pt x="156308" y="69981"/>
                  <a:pt x="226289" y="0"/>
                  <a:pt x="312616" y="0"/>
                </a:cubicBezTo>
              </a:path>
            </a:pathLst>
          </a:cu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E74BF5-BD88-BCF5-45EB-E6D236F859C4}"/>
              </a:ext>
            </a:extLst>
          </p:cNvPr>
          <p:cNvSpPr txBox="1"/>
          <p:nvPr/>
        </p:nvSpPr>
        <p:spPr>
          <a:xfrm>
            <a:off x="2805295" y="1680503"/>
            <a:ext cx="3846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della superficie territoriale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52% dei Comuni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22% della popolazione</a:t>
            </a:r>
            <a:endParaRPr lang="it-IT" sz="2000" dirty="0"/>
          </a:p>
        </p:txBody>
      </p:sp>
      <p:sp>
        <p:nvSpPr>
          <p:cNvPr id="5" name="Freccia curva 4">
            <a:extLst>
              <a:ext uri="{FF2B5EF4-FFF2-40B4-BE49-F238E27FC236}">
                <a16:creationId xmlns:a16="http://schemas.microsoft.com/office/drawing/2014/main" id="{0FA0C73E-C434-4F5B-1710-33EA91B250E2}"/>
              </a:ext>
            </a:extLst>
          </p:cNvPr>
          <p:cNvSpPr/>
          <p:nvPr/>
        </p:nvSpPr>
        <p:spPr>
          <a:xfrm flipV="1">
            <a:off x="1227550" y="2419168"/>
            <a:ext cx="951400" cy="1493650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4E89A4-91B5-89B7-262C-DD1AA7ECCBD6}"/>
              </a:ext>
            </a:extLst>
          </p:cNvPr>
          <p:cNvSpPr txBox="1"/>
          <p:nvPr/>
        </p:nvSpPr>
        <p:spPr>
          <a:xfrm>
            <a:off x="2237505" y="3429000"/>
            <a:ext cx="2246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bri" pitchFamily="-65" charset="0"/>
              </a:rPr>
              <a:t>Ruolo cruciale di Tutela</a:t>
            </a:r>
          </a:p>
        </p:txBody>
      </p:sp>
      <p:sp>
        <p:nvSpPr>
          <p:cNvPr id="7" name="Doppia parentesi graffa 3">
            <a:extLst>
              <a:ext uri="{FF2B5EF4-FFF2-40B4-BE49-F238E27FC236}">
                <a16:creationId xmlns:a16="http://schemas.microsoft.com/office/drawing/2014/main" id="{25334681-92F2-9936-3503-D8F59197FC5C}"/>
              </a:ext>
            </a:extLst>
          </p:cNvPr>
          <p:cNvSpPr/>
          <p:nvPr/>
        </p:nvSpPr>
        <p:spPr>
          <a:xfrm>
            <a:off x="4296963" y="3056475"/>
            <a:ext cx="312616" cy="1309949"/>
          </a:xfrm>
          <a:custGeom>
            <a:avLst/>
            <a:gdLst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56308 h 1875773"/>
              <a:gd name="connsiteX8" fmla="*/ 2073325 w 2229633"/>
              <a:gd name="connsiteY8" fmla="*/ 781578 h 1875773"/>
              <a:gd name="connsiteX9" fmla="*/ 2229633 w 2229633"/>
              <a:gd name="connsiteY9" fmla="*/ 937886 h 1875773"/>
              <a:gd name="connsiteX10" fmla="*/ 2073325 w 2229633"/>
              <a:gd name="connsiteY10" fmla="*/ 1094194 h 1875773"/>
              <a:gd name="connsiteX11" fmla="*/ 2073325 w 2229633"/>
              <a:gd name="connsiteY11" fmla="*/ 1719465 h 1875773"/>
              <a:gd name="connsiteX12" fmla="*/ 1917017 w 2229633"/>
              <a:gd name="connsiteY12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781578 h 1875773"/>
              <a:gd name="connsiteX8" fmla="*/ 2229633 w 2229633"/>
              <a:gd name="connsiteY8" fmla="*/ 937886 h 1875773"/>
              <a:gd name="connsiteX9" fmla="*/ 2073325 w 2229633"/>
              <a:gd name="connsiteY9" fmla="*/ 1094194 h 1875773"/>
              <a:gd name="connsiteX10" fmla="*/ 2073325 w 2229633"/>
              <a:gd name="connsiteY10" fmla="*/ 1719465 h 1875773"/>
              <a:gd name="connsiteX11" fmla="*/ 1917017 w 2229633"/>
              <a:gd name="connsiteY11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781578 h 1875773"/>
              <a:gd name="connsiteX8" fmla="*/ 2073325 w 2229633"/>
              <a:gd name="connsiteY8" fmla="*/ 1094194 h 1875773"/>
              <a:gd name="connsiteX9" fmla="*/ 2073325 w 2229633"/>
              <a:gd name="connsiteY9" fmla="*/ 1719465 h 1875773"/>
              <a:gd name="connsiteX10" fmla="*/ 1917017 w 2229633"/>
              <a:gd name="connsiteY10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094194 h 1875773"/>
              <a:gd name="connsiteX8" fmla="*/ 2073325 w 2229633"/>
              <a:gd name="connsiteY8" fmla="*/ 1719465 h 1875773"/>
              <a:gd name="connsiteX9" fmla="*/ 1917017 w 2229633"/>
              <a:gd name="connsiteY9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2073325 w 2229633"/>
              <a:gd name="connsiteY7" fmla="*/ 1719465 h 1875773"/>
              <a:gd name="connsiteX8" fmla="*/ 1917017 w 2229633"/>
              <a:gd name="connsiteY8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1917017 w 2229633"/>
              <a:gd name="connsiteY13" fmla="*/ 1875773 h 1875773"/>
              <a:gd name="connsiteX14" fmla="*/ 312616 w 2229633"/>
              <a:gd name="connsiteY14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7" fmla="*/ 1917017 w 2229633"/>
              <a:gd name="connsiteY7" fmla="*/ 0 h 1875773"/>
              <a:gd name="connsiteX8" fmla="*/ 2073325 w 2229633"/>
              <a:gd name="connsiteY8" fmla="*/ 156308 h 1875773"/>
              <a:gd name="connsiteX9" fmla="*/ 2073325 w 2229633"/>
              <a:gd name="connsiteY9" fmla="*/ 781578 h 1875773"/>
              <a:gd name="connsiteX10" fmla="*/ 2229633 w 2229633"/>
              <a:gd name="connsiteY10" fmla="*/ 937886 h 1875773"/>
              <a:gd name="connsiteX11" fmla="*/ 2073325 w 2229633"/>
              <a:gd name="connsiteY11" fmla="*/ 1094194 h 1875773"/>
              <a:gd name="connsiteX12" fmla="*/ 2073325 w 2229633"/>
              <a:gd name="connsiteY12" fmla="*/ 1719465 h 1875773"/>
              <a:gd name="connsiteX13" fmla="*/ 312616 w 2229633"/>
              <a:gd name="connsiteY13" fmla="*/ 1875773 h 1875773"/>
              <a:gd name="connsiteX0" fmla="*/ 312616 w 2229633"/>
              <a:gd name="connsiteY0" fmla="*/ 1875773 h 1875773"/>
              <a:gd name="connsiteX1" fmla="*/ 156308 w 2229633"/>
              <a:gd name="connsiteY1" fmla="*/ 1719465 h 1875773"/>
              <a:gd name="connsiteX2" fmla="*/ 156308 w 2229633"/>
              <a:gd name="connsiteY2" fmla="*/ 1094195 h 1875773"/>
              <a:gd name="connsiteX3" fmla="*/ 0 w 2229633"/>
              <a:gd name="connsiteY3" fmla="*/ 937887 h 1875773"/>
              <a:gd name="connsiteX4" fmla="*/ 156308 w 2229633"/>
              <a:gd name="connsiteY4" fmla="*/ 781579 h 1875773"/>
              <a:gd name="connsiteX5" fmla="*/ 156308 w 2229633"/>
              <a:gd name="connsiteY5" fmla="*/ 156308 h 1875773"/>
              <a:gd name="connsiteX6" fmla="*/ 312616 w 2229633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2073325 w 2073325"/>
              <a:gd name="connsiteY10" fmla="*/ 1094194 h 1875773"/>
              <a:gd name="connsiteX11" fmla="*/ 2073325 w 2073325"/>
              <a:gd name="connsiteY11" fmla="*/ 1719465 h 1875773"/>
              <a:gd name="connsiteX12" fmla="*/ 312616 w 2073325"/>
              <a:gd name="connsiteY12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2073325 w 2073325"/>
              <a:gd name="connsiteY10" fmla="*/ 1719465 h 1875773"/>
              <a:gd name="connsiteX11" fmla="*/ 312616 w 2073325"/>
              <a:gd name="connsiteY11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2073325 w 2073325"/>
              <a:gd name="connsiteY9" fmla="*/ 781578 h 1875773"/>
              <a:gd name="connsiteX10" fmla="*/ 312616 w 2073325"/>
              <a:gd name="connsiteY10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7" fmla="*/ 1917017 w 2073325"/>
              <a:gd name="connsiteY7" fmla="*/ 0 h 1875773"/>
              <a:gd name="connsiteX8" fmla="*/ 2073325 w 2073325"/>
              <a:gd name="connsiteY8" fmla="*/ 156308 h 1875773"/>
              <a:gd name="connsiteX9" fmla="*/ 312616 w 2073325"/>
              <a:gd name="connsiteY9" fmla="*/ 1875773 h 1875773"/>
              <a:gd name="connsiteX0" fmla="*/ 312616 w 2073325"/>
              <a:gd name="connsiteY0" fmla="*/ 1875773 h 1875773"/>
              <a:gd name="connsiteX1" fmla="*/ 156308 w 2073325"/>
              <a:gd name="connsiteY1" fmla="*/ 1719465 h 1875773"/>
              <a:gd name="connsiteX2" fmla="*/ 156308 w 2073325"/>
              <a:gd name="connsiteY2" fmla="*/ 1094195 h 1875773"/>
              <a:gd name="connsiteX3" fmla="*/ 0 w 2073325"/>
              <a:gd name="connsiteY3" fmla="*/ 937887 h 1875773"/>
              <a:gd name="connsiteX4" fmla="*/ 156308 w 2073325"/>
              <a:gd name="connsiteY4" fmla="*/ 781579 h 1875773"/>
              <a:gd name="connsiteX5" fmla="*/ 156308 w 2073325"/>
              <a:gd name="connsiteY5" fmla="*/ 156308 h 1875773"/>
              <a:gd name="connsiteX6" fmla="*/ 312616 w 2073325"/>
              <a:gd name="connsiteY6" fmla="*/ 0 h 1875773"/>
              <a:gd name="connsiteX0" fmla="*/ 312616 w 1917017"/>
              <a:gd name="connsiteY0" fmla="*/ 1875773 h 1875773"/>
              <a:gd name="connsiteX1" fmla="*/ 156308 w 1917017"/>
              <a:gd name="connsiteY1" fmla="*/ 1719465 h 1875773"/>
              <a:gd name="connsiteX2" fmla="*/ 156308 w 1917017"/>
              <a:gd name="connsiteY2" fmla="*/ 1094195 h 1875773"/>
              <a:gd name="connsiteX3" fmla="*/ 0 w 1917017"/>
              <a:gd name="connsiteY3" fmla="*/ 937887 h 1875773"/>
              <a:gd name="connsiteX4" fmla="*/ 156308 w 1917017"/>
              <a:gd name="connsiteY4" fmla="*/ 781579 h 1875773"/>
              <a:gd name="connsiteX5" fmla="*/ 156308 w 1917017"/>
              <a:gd name="connsiteY5" fmla="*/ 156308 h 1875773"/>
              <a:gd name="connsiteX6" fmla="*/ 312616 w 1917017"/>
              <a:gd name="connsiteY6" fmla="*/ 0 h 1875773"/>
              <a:gd name="connsiteX7" fmla="*/ 1917017 w 1917017"/>
              <a:gd name="connsiteY7" fmla="*/ 0 h 1875773"/>
              <a:gd name="connsiteX8" fmla="*/ 312616 w 1917017"/>
              <a:gd name="connsiteY8" fmla="*/ 1875773 h 1875773"/>
              <a:gd name="connsiteX0" fmla="*/ 312616 w 1917017"/>
              <a:gd name="connsiteY0" fmla="*/ 1875773 h 1875773"/>
              <a:gd name="connsiteX1" fmla="*/ 156308 w 1917017"/>
              <a:gd name="connsiteY1" fmla="*/ 1719465 h 1875773"/>
              <a:gd name="connsiteX2" fmla="*/ 156308 w 1917017"/>
              <a:gd name="connsiteY2" fmla="*/ 1094195 h 1875773"/>
              <a:gd name="connsiteX3" fmla="*/ 0 w 1917017"/>
              <a:gd name="connsiteY3" fmla="*/ 937887 h 1875773"/>
              <a:gd name="connsiteX4" fmla="*/ 156308 w 1917017"/>
              <a:gd name="connsiteY4" fmla="*/ 781579 h 1875773"/>
              <a:gd name="connsiteX5" fmla="*/ 156308 w 1917017"/>
              <a:gd name="connsiteY5" fmla="*/ 156308 h 1875773"/>
              <a:gd name="connsiteX6" fmla="*/ 312616 w 1917017"/>
              <a:gd name="connsiteY6" fmla="*/ 0 h 1875773"/>
              <a:gd name="connsiteX0" fmla="*/ 312616 w 312616"/>
              <a:gd name="connsiteY0" fmla="*/ 1875773 h 1875773"/>
              <a:gd name="connsiteX1" fmla="*/ 156308 w 312616"/>
              <a:gd name="connsiteY1" fmla="*/ 1719465 h 1875773"/>
              <a:gd name="connsiteX2" fmla="*/ 156308 w 312616"/>
              <a:gd name="connsiteY2" fmla="*/ 1094195 h 1875773"/>
              <a:gd name="connsiteX3" fmla="*/ 0 w 312616"/>
              <a:gd name="connsiteY3" fmla="*/ 937887 h 1875773"/>
              <a:gd name="connsiteX4" fmla="*/ 156308 w 312616"/>
              <a:gd name="connsiteY4" fmla="*/ 781579 h 1875773"/>
              <a:gd name="connsiteX5" fmla="*/ 156308 w 312616"/>
              <a:gd name="connsiteY5" fmla="*/ 156308 h 1875773"/>
              <a:gd name="connsiteX6" fmla="*/ 312616 w 312616"/>
              <a:gd name="connsiteY6" fmla="*/ 0 h 1875773"/>
              <a:gd name="connsiteX7" fmla="*/ 312616 w 312616"/>
              <a:gd name="connsiteY7" fmla="*/ 1875773 h 1875773"/>
              <a:gd name="connsiteX0" fmla="*/ 312616 w 312616"/>
              <a:gd name="connsiteY0" fmla="*/ 1875773 h 1875773"/>
              <a:gd name="connsiteX1" fmla="*/ 156308 w 312616"/>
              <a:gd name="connsiteY1" fmla="*/ 1719465 h 1875773"/>
              <a:gd name="connsiteX2" fmla="*/ 156308 w 312616"/>
              <a:gd name="connsiteY2" fmla="*/ 1094195 h 1875773"/>
              <a:gd name="connsiteX3" fmla="*/ 0 w 312616"/>
              <a:gd name="connsiteY3" fmla="*/ 937887 h 1875773"/>
              <a:gd name="connsiteX4" fmla="*/ 156308 w 312616"/>
              <a:gd name="connsiteY4" fmla="*/ 781579 h 1875773"/>
              <a:gd name="connsiteX5" fmla="*/ 156308 w 312616"/>
              <a:gd name="connsiteY5" fmla="*/ 156308 h 1875773"/>
              <a:gd name="connsiteX6" fmla="*/ 312616 w 312616"/>
              <a:gd name="connsiteY6" fmla="*/ 0 h 187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16" h="1875773" stroke="0" extrusionOk="0">
                <a:moveTo>
                  <a:pt x="312616" y="1875773"/>
                </a:moveTo>
                <a:cubicBezTo>
                  <a:pt x="226289" y="1875773"/>
                  <a:pt x="156308" y="1805792"/>
                  <a:pt x="156308" y="1719465"/>
                </a:cubicBezTo>
                <a:lnTo>
                  <a:pt x="156308" y="1094195"/>
                </a:lnTo>
                <a:cubicBezTo>
                  <a:pt x="156308" y="1007868"/>
                  <a:pt x="86327" y="937887"/>
                  <a:pt x="0" y="937887"/>
                </a:cubicBezTo>
                <a:cubicBezTo>
                  <a:pt x="86327" y="937887"/>
                  <a:pt x="156308" y="867906"/>
                  <a:pt x="156308" y="781579"/>
                </a:cubicBezTo>
                <a:lnTo>
                  <a:pt x="156308" y="156308"/>
                </a:lnTo>
                <a:cubicBezTo>
                  <a:pt x="156308" y="69981"/>
                  <a:pt x="226289" y="0"/>
                  <a:pt x="312616" y="0"/>
                </a:cubicBezTo>
                <a:lnTo>
                  <a:pt x="312616" y="1875773"/>
                </a:lnTo>
                <a:close/>
              </a:path>
              <a:path w="312616" h="1875773" fill="none">
                <a:moveTo>
                  <a:pt x="312616" y="1875773"/>
                </a:moveTo>
                <a:cubicBezTo>
                  <a:pt x="226289" y="1875773"/>
                  <a:pt x="156308" y="1805792"/>
                  <a:pt x="156308" y="1719465"/>
                </a:cubicBezTo>
                <a:lnTo>
                  <a:pt x="156308" y="1094195"/>
                </a:lnTo>
                <a:cubicBezTo>
                  <a:pt x="156308" y="1007868"/>
                  <a:pt x="86327" y="937887"/>
                  <a:pt x="0" y="937887"/>
                </a:cubicBezTo>
                <a:cubicBezTo>
                  <a:pt x="86327" y="937887"/>
                  <a:pt x="156308" y="867906"/>
                  <a:pt x="156308" y="781579"/>
                </a:cubicBezTo>
                <a:lnTo>
                  <a:pt x="156308" y="156308"/>
                </a:lnTo>
                <a:cubicBezTo>
                  <a:pt x="156308" y="69981"/>
                  <a:pt x="226289" y="0"/>
                  <a:pt x="312616" y="0"/>
                </a:cubicBezTo>
              </a:path>
            </a:pathLst>
          </a:cu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011C57-4D02-827E-E0FB-B9652EE6FCC3}"/>
              </a:ext>
            </a:extLst>
          </p:cNvPr>
          <p:cNvSpPr txBox="1"/>
          <p:nvPr/>
        </p:nvSpPr>
        <p:spPr>
          <a:xfrm>
            <a:off x="4542873" y="3056475"/>
            <a:ext cx="2931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Risorse naturali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Paesaggio</a:t>
            </a:r>
          </a:p>
          <a:p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Salute</a:t>
            </a:r>
            <a:endParaRPr lang="it-IT" sz="2000" dirty="0"/>
          </a:p>
        </p:txBody>
      </p:sp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D313F68F-A8FF-699D-B8B0-53ECE58F2037}"/>
              </a:ext>
            </a:extLst>
          </p:cNvPr>
          <p:cNvSpPr/>
          <p:nvPr/>
        </p:nvSpPr>
        <p:spPr>
          <a:xfrm rot="5400000">
            <a:off x="2395955" y="3943088"/>
            <a:ext cx="830999" cy="1608463"/>
          </a:xfrm>
          <a:prstGeom prst="striped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38E595-FACE-0D7A-5E74-F627F8D822C9}"/>
              </a:ext>
            </a:extLst>
          </p:cNvPr>
          <p:cNvSpPr txBox="1"/>
          <p:nvPr/>
        </p:nvSpPr>
        <p:spPr>
          <a:xfrm>
            <a:off x="1250276" y="5267194"/>
            <a:ext cx="3278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alibri" pitchFamily="-65" charset="0"/>
              </a:rPr>
              <a:t>Attenzione particolare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1AAA73-D8B3-14BB-F5C6-13A861938FE3}"/>
              </a:ext>
            </a:extLst>
          </p:cNvPr>
          <p:cNvSpPr txBox="1"/>
          <p:nvPr/>
        </p:nvSpPr>
        <p:spPr>
          <a:xfrm>
            <a:off x="4838178" y="5267194"/>
            <a:ext cx="4305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“…la legge dispone provvedimenti a favore delle zone montane”</a:t>
            </a:r>
            <a:r>
              <a:rPr lang="it-IT" sz="2000" b="1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Cfr. art 44 della Carta Costituzionale </a:t>
            </a:r>
          </a:p>
        </p:txBody>
      </p:sp>
    </p:spTree>
    <p:extLst>
      <p:ext uri="{BB962C8B-B14F-4D97-AF65-F5344CB8AC3E}">
        <p14:creationId xmlns:p14="http://schemas.microsoft.com/office/powerpoint/2010/main" val="20251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4B4AD5-0E99-DBC1-4009-33D8F6B16F73}"/>
              </a:ext>
            </a:extLst>
          </p:cNvPr>
          <p:cNvSpPr txBox="1"/>
          <p:nvPr/>
        </p:nvSpPr>
        <p:spPr>
          <a:xfrm>
            <a:off x="5103629" y="5251614"/>
            <a:ext cx="3484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misura include lo sviluppo di boschi urbani e periurbani, piantando almeno 6,6 milioni di alberi (per 6.600 ettari di foreste urbane). </a:t>
            </a:r>
            <a:endParaRPr lang="it-IT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ccia angolare in su 10">
            <a:extLst>
              <a:ext uri="{FF2B5EF4-FFF2-40B4-BE49-F238E27FC236}">
                <a16:creationId xmlns:a16="http://schemas.microsoft.com/office/drawing/2014/main" id="{0C7DDEFA-043D-E443-4B04-751E85A93CC8}"/>
              </a:ext>
            </a:extLst>
          </p:cNvPr>
          <p:cNvSpPr/>
          <p:nvPr/>
        </p:nvSpPr>
        <p:spPr>
          <a:xfrm>
            <a:off x="5103629" y="4160814"/>
            <a:ext cx="1131526" cy="535345"/>
          </a:xfrm>
          <a:prstGeom prst="bentUp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85C4D9-0C39-3CD7-D330-206A5A31AEC6}"/>
              </a:ext>
            </a:extLst>
          </p:cNvPr>
          <p:cNvSpPr txBox="1"/>
          <p:nvPr/>
        </p:nvSpPr>
        <p:spPr>
          <a:xfrm>
            <a:off x="256234" y="924922"/>
            <a:ext cx="8804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norma di principio che definisce obblighi senza definire meccanismi di implementazione e senza porsi i problemi della conseguente dotazione finanziaria necessaria, rimane, come spesso succede, una norma inattuata</a:t>
            </a:r>
            <a:r>
              <a:rPr lang="it-IT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Pettenella</a:t>
            </a:r>
            <a:r>
              <a:rPr lang="it-IT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D.)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FC3336F2-EE22-17A6-2D0A-EF3EFE73166E}"/>
              </a:ext>
            </a:extLst>
          </p:cNvPr>
          <p:cNvSpPr/>
          <p:nvPr/>
        </p:nvSpPr>
        <p:spPr>
          <a:xfrm>
            <a:off x="2780380" y="2069632"/>
            <a:ext cx="3362098" cy="647113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18FC62D-4D72-80A8-0FAB-771D5158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022" y="2802361"/>
            <a:ext cx="4888115" cy="2677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89A115-3164-0517-B8A1-284B90B32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42" y="4307086"/>
            <a:ext cx="6169757" cy="23384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A5F960-FE1F-4E23-BDBB-A2272A7C1B4A}"/>
              </a:ext>
            </a:extLst>
          </p:cNvPr>
          <p:cNvSpPr txBox="1"/>
          <p:nvPr/>
        </p:nvSpPr>
        <p:spPr>
          <a:xfrm>
            <a:off x="5261433" y="2961345"/>
            <a:ext cx="3882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2.1: sviluppo logistica per i settori agroalimentare, pesca, selvicoltura….. 0,8 Mld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3.2 Green Communities 0,14 Mld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3.1 tutela e valorizzazione del verde urbano ed extraurbano 0,33 Mld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67B385-9300-F598-34AD-924586849408}"/>
              </a:ext>
            </a:extLst>
          </p:cNvPr>
          <p:cNvSpPr/>
          <p:nvPr/>
        </p:nvSpPr>
        <p:spPr>
          <a:xfrm>
            <a:off x="2795542" y="6218090"/>
            <a:ext cx="6169757" cy="427427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1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3" grpId="0"/>
      <p:bldP spid="7" grpId="0" animBg="1"/>
      <p:bldP spid="10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8BE21C1-F841-0BE4-8ADB-B840D89AD2E4}"/>
              </a:ext>
            </a:extLst>
          </p:cNvPr>
          <p:cNvSpPr txBox="1">
            <a:spLocks/>
          </p:cNvSpPr>
          <p:nvPr/>
        </p:nvSpPr>
        <p:spPr>
          <a:xfrm>
            <a:off x="2147248" y="1778321"/>
            <a:ext cx="4672739" cy="128951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Abbiamo gli 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strumenti adeguati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 favorire lo sviluppo del settore forestale? </a:t>
            </a:r>
          </a:p>
        </p:txBody>
      </p:sp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18F57C89-D21E-20C6-55C6-0422369A4CB7}"/>
              </a:ext>
            </a:extLst>
          </p:cNvPr>
          <p:cNvSpPr/>
          <p:nvPr/>
        </p:nvSpPr>
        <p:spPr>
          <a:xfrm rot="18777586">
            <a:off x="3312067" y="3010087"/>
            <a:ext cx="625642" cy="1145406"/>
          </a:xfrm>
          <a:prstGeom prst="curved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F7449-13B6-0685-2967-2BD86DE244C7}"/>
              </a:ext>
            </a:extLst>
          </p:cNvPr>
          <p:cNvSpPr txBox="1"/>
          <p:nvPr/>
        </p:nvSpPr>
        <p:spPr>
          <a:xfrm>
            <a:off x="4234186" y="3404723"/>
            <a:ext cx="256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Declinazione al livello locale</a:t>
            </a:r>
          </a:p>
        </p:txBody>
      </p:sp>
      <p:sp>
        <p:nvSpPr>
          <p:cNvPr id="6" name="Freccia circolare a sinistra 5">
            <a:extLst>
              <a:ext uri="{FF2B5EF4-FFF2-40B4-BE49-F238E27FC236}">
                <a16:creationId xmlns:a16="http://schemas.microsoft.com/office/drawing/2014/main" id="{066DABD2-1141-3963-EE37-4C4A8235EB77}"/>
              </a:ext>
            </a:extLst>
          </p:cNvPr>
          <p:cNvSpPr/>
          <p:nvPr/>
        </p:nvSpPr>
        <p:spPr>
          <a:xfrm rot="2769208">
            <a:off x="5622131" y="4415375"/>
            <a:ext cx="577515" cy="1222408"/>
          </a:xfrm>
          <a:prstGeom prst="curvedLef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875FDA-F5D5-01EF-C9C5-DE6D15ECF813}"/>
              </a:ext>
            </a:extLst>
          </p:cNvPr>
          <p:cNvSpPr txBox="1"/>
          <p:nvPr/>
        </p:nvSpPr>
        <p:spPr>
          <a:xfrm>
            <a:off x="2485416" y="4789124"/>
            <a:ext cx="256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Programmazione e pianificazione</a:t>
            </a:r>
          </a:p>
        </p:txBody>
      </p:sp>
    </p:spTree>
    <p:extLst>
      <p:ext uri="{BB962C8B-B14F-4D97-AF65-F5344CB8AC3E}">
        <p14:creationId xmlns:p14="http://schemas.microsoft.com/office/powerpoint/2010/main" val="3541301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01EF13-CF4D-C574-59A7-4CC6FA47B13E}"/>
              </a:ext>
            </a:extLst>
          </p:cNvPr>
          <p:cNvSpPr txBox="1"/>
          <p:nvPr/>
        </p:nvSpPr>
        <p:spPr>
          <a:xfrm>
            <a:off x="491778" y="1045029"/>
            <a:ext cx="469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strategia forestale nazionale SFN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F7B3CB-6686-BB65-ED0B-1A2834973488}"/>
              </a:ext>
            </a:extLst>
          </p:cNvPr>
          <p:cNvSpPr txBox="1"/>
          <p:nvPr/>
        </p:nvSpPr>
        <p:spPr>
          <a:xfrm>
            <a:off x="491778" y="1964174"/>
            <a:ext cx="4579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Due momenti: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3652D9-4A70-BA10-29B0-6F808674470C}"/>
              </a:ext>
            </a:extLst>
          </p:cNvPr>
          <p:cNvSpPr txBox="1"/>
          <p:nvPr/>
        </p:nvSpPr>
        <p:spPr>
          <a:xfrm>
            <a:off x="491778" y="2633395"/>
            <a:ext cx="318106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6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Programmazione</a:t>
            </a:r>
          </a:p>
          <a:p>
            <a:pPr marL="285750" indent="-285750">
              <a:spcBef>
                <a:spcPts val="1200"/>
              </a:spcBef>
              <a:spcAft>
                <a:spcPts val="36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Pianificazione multilivello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405AF2-4963-2EB8-86AC-FC7CD3535CB7}"/>
              </a:ext>
            </a:extLst>
          </p:cNvPr>
          <p:cNvSpPr txBox="1"/>
          <p:nvPr/>
        </p:nvSpPr>
        <p:spPr>
          <a:xfrm>
            <a:off x="4693920" y="2498598"/>
            <a:ext cx="220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Piano (strategico) Forestale Regionale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5F0E22-FA3A-B4C6-56CF-79C80C8FC9FA}"/>
              </a:ext>
            </a:extLst>
          </p:cNvPr>
          <p:cNvSpPr txBox="1"/>
          <p:nvPr/>
        </p:nvSpPr>
        <p:spPr>
          <a:xfrm>
            <a:off x="4693920" y="3429000"/>
            <a:ext cx="4518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Piano di Gestione Comunale (PGF)</a:t>
            </a:r>
            <a:endParaRPr lang="it-IT" dirty="0"/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Piano Forestale di Indirizzo Territoriale (PFIT)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03171F64-6E6B-9909-4B5A-6A8BB593705E}"/>
              </a:ext>
            </a:extLst>
          </p:cNvPr>
          <p:cNvSpPr/>
          <p:nvPr/>
        </p:nvSpPr>
        <p:spPr>
          <a:xfrm>
            <a:off x="3429000" y="2750820"/>
            <a:ext cx="876300" cy="22098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100C9875-DA93-C54F-5C0A-6B7D3146BCAC}"/>
              </a:ext>
            </a:extLst>
          </p:cNvPr>
          <p:cNvSpPr/>
          <p:nvPr/>
        </p:nvSpPr>
        <p:spPr>
          <a:xfrm>
            <a:off x="3429000" y="3641675"/>
            <a:ext cx="876300" cy="22098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82333B-5600-5B85-D2DE-350F0287B5D2}"/>
              </a:ext>
            </a:extLst>
          </p:cNvPr>
          <p:cNvSpPr txBox="1"/>
          <p:nvPr/>
        </p:nvSpPr>
        <p:spPr>
          <a:xfrm>
            <a:off x="5353050" y="4945760"/>
            <a:ext cx="2876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MIPAAF 2023_0064807 Decreto Dipartimentale Norme tecniche pianificazione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7B1FE59F-8415-E8F7-623E-19485BC30E6A}"/>
              </a:ext>
            </a:extLst>
          </p:cNvPr>
          <p:cNvSpPr/>
          <p:nvPr/>
        </p:nvSpPr>
        <p:spPr>
          <a:xfrm rot="5400000">
            <a:off x="6317684" y="3945713"/>
            <a:ext cx="575806" cy="1129665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llout ovale 2">
            <a:extLst>
              <a:ext uri="{FF2B5EF4-FFF2-40B4-BE49-F238E27FC236}">
                <a16:creationId xmlns:a16="http://schemas.microsoft.com/office/drawing/2014/main" id="{9D09B3F2-B313-2D5B-3F20-3D8733BC1DA8}"/>
              </a:ext>
            </a:extLst>
          </p:cNvPr>
          <p:cNvSpPr/>
          <p:nvPr/>
        </p:nvSpPr>
        <p:spPr>
          <a:xfrm>
            <a:off x="6635462" y="2083720"/>
            <a:ext cx="2363047" cy="1227165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Serpieri prevedeva i PGE dei beni agrosilvopastorali di proprietà pubblica</a:t>
            </a:r>
          </a:p>
        </p:txBody>
      </p:sp>
    </p:spTree>
    <p:extLst>
      <p:ext uri="{BB962C8B-B14F-4D97-AF65-F5344CB8AC3E}">
        <p14:creationId xmlns:p14="http://schemas.microsoft.com/office/powerpoint/2010/main" val="4061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/>
      <p:bldP spid="10" grpId="0" animBg="1"/>
      <p:bldP spid="11" grpId="0" animBg="1"/>
      <p:bldP spid="14" grpId="0"/>
      <p:bldP spid="1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EA6459-D986-55A9-E538-CBF3431A41A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23" y="2166339"/>
            <a:ext cx="3332662" cy="37130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D0584F-9697-4C95-0FD1-5544E39BEEB2}"/>
              </a:ext>
            </a:extLst>
          </p:cNvPr>
          <p:cNvSpPr txBox="1"/>
          <p:nvPr/>
        </p:nvSpPr>
        <p:spPr>
          <a:xfrm>
            <a:off x="338501" y="978590"/>
            <a:ext cx="4600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Piano (strategico) Forestale Regionale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086C80-2893-904E-9180-52BEFCE75271}"/>
              </a:ext>
            </a:extLst>
          </p:cNvPr>
          <p:cNvSpPr txBox="1"/>
          <p:nvPr/>
        </p:nvSpPr>
        <p:spPr>
          <a:xfrm>
            <a:off x="4132161" y="2983666"/>
            <a:ext cx="4815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Font di sistema regolare"/>
              <a:buChar char="👉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Obiettivi chiari</a:t>
            </a:r>
          </a:p>
          <a:p>
            <a:pPr marL="285750" indent="-285750">
              <a:spcAft>
                <a:spcPts val="1200"/>
              </a:spcAft>
              <a:buFont typeface="Font di sistema regolare"/>
              <a:buChar char="👉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Individuazione dei target da raggiungere</a:t>
            </a:r>
          </a:p>
          <a:p>
            <a:pPr marL="285750" indent="-285750">
              <a:spcAft>
                <a:spcPts val="1200"/>
              </a:spcAft>
              <a:buFont typeface="Font di sistema regolare"/>
              <a:buChar char="👉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Indicatori per il monitoraggio</a:t>
            </a:r>
          </a:p>
          <a:p>
            <a:pPr marL="285750" indent="-285750">
              <a:spcAft>
                <a:spcPts val="1200"/>
              </a:spcAft>
              <a:buFont typeface="Font di sistema regolare"/>
              <a:buChar char="👉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Dotazione di risorse finanziarie adeguate e individuazione delle misure</a:t>
            </a:r>
          </a:p>
          <a:p>
            <a:pPr marL="285750" indent="-285750">
              <a:spcAft>
                <a:spcPts val="1200"/>
              </a:spcAft>
              <a:buFont typeface="Font di sistema regolare"/>
              <a:buChar char="👉"/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Strumento plurifondo (lo sviluppo forestale non è solo sviluppo rurale)</a:t>
            </a:r>
          </a:p>
        </p:txBody>
      </p:sp>
    </p:spTree>
    <p:extLst>
      <p:ext uri="{BB962C8B-B14F-4D97-AF65-F5344CB8AC3E}">
        <p14:creationId xmlns:p14="http://schemas.microsoft.com/office/powerpoint/2010/main" val="10776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CEA2878-E9CD-DE24-464F-BB5F13E64F69}"/>
              </a:ext>
            </a:extLst>
          </p:cNvPr>
          <p:cNvSpPr/>
          <p:nvPr/>
        </p:nvSpPr>
        <p:spPr>
          <a:xfrm>
            <a:off x="-86093" y="2716363"/>
            <a:ext cx="9230092" cy="120032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it-IT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ci sarà mai gestione forestale sostenibile se non riportiamo l’economia in bosco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28CC70-63F1-575B-703D-BAC25A61F751}"/>
              </a:ext>
            </a:extLst>
          </p:cNvPr>
          <p:cNvSpPr txBox="1"/>
          <p:nvPr/>
        </p:nvSpPr>
        <p:spPr>
          <a:xfrm>
            <a:off x="0" y="103086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produzione legnosa all’interno dei boschi deve essere vista come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un’azione di supporto</a:t>
            </a: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all’offerta dei prodotti e servizi ecosistemici</a:t>
            </a:r>
            <a:endParaRPr lang="it-IT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7CAB7B-CEEE-5254-95A0-1F33818D21E2}"/>
              </a:ext>
            </a:extLst>
          </p:cNvPr>
          <p:cNvSpPr txBox="1"/>
          <p:nvPr/>
        </p:nvSpPr>
        <p:spPr>
          <a:xfrm>
            <a:off x="269800" y="4451112"/>
            <a:ext cx="86043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Noi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dobbiamo gestire </a:t>
            </a: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boschi non solo per produrre legname, ma dobbiamo produrre legname per ridurre i costi del mantenimento di boschi stabili e resilienti in grado di erogare un insieme diversificato di prodotti e servizi con e senza prezzo</a:t>
            </a:r>
          </a:p>
        </p:txBody>
      </p:sp>
    </p:spTree>
    <p:extLst>
      <p:ext uri="{BB962C8B-B14F-4D97-AF65-F5344CB8AC3E}">
        <p14:creationId xmlns:p14="http://schemas.microsoft.com/office/powerpoint/2010/main" val="27117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build="allAtOnce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segno di ricerca al CREA Foreste e Legno di Arezzo | SISEF.ORG">
            <a:extLst>
              <a:ext uri="{FF2B5EF4-FFF2-40B4-BE49-F238E27FC236}">
                <a16:creationId xmlns:a16="http://schemas.microsoft.com/office/drawing/2014/main" id="{9AFEF663-F1A6-1478-31AB-0DB69B42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1238"/>
            <a:ext cx="9144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C76609-3BC7-B3B5-B636-0D635C5CDD4D}"/>
              </a:ext>
            </a:extLst>
          </p:cNvPr>
          <p:cNvSpPr txBox="1"/>
          <p:nvPr/>
        </p:nvSpPr>
        <p:spPr>
          <a:xfrm>
            <a:off x="555849" y="5535097"/>
            <a:ext cx="829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Severino.romano@unibas.it</a:t>
            </a:r>
            <a:r>
              <a:rPr lang="it-IT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63189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C54B0-2742-3F39-94C4-59CCB7EA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D2644B-4927-809F-BAFC-92AA38840F03}"/>
              </a:ext>
            </a:extLst>
          </p:cNvPr>
          <p:cNvSpPr txBox="1"/>
          <p:nvPr/>
        </p:nvSpPr>
        <p:spPr>
          <a:xfrm>
            <a:off x="219456" y="871152"/>
            <a:ext cx="625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strategia nazionale delle Green Communities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6A20E4-3131-BED7-5967-09A80027C467}"/>
              </a:ext>
            </a:extLst>
          </p:cNvPr>
          <p:cNvSpPr txBox="1"/>
          <p:nvPr/>
        </p:nvSpPr>
        <p:spPr>
          <a:xfrm>
            <a:off x="219456" y="1516376"/>
            <a:ext cx="8705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Rif. Art. 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 della legge 28 dicembre 2015 n.221 </a:t>
            </a:r>
            <a:r>
              <a:rPr lang="it-IT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(Collegato ambientale 2016),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EB6BC4-33C6-4F0F-64AE-F0FBBDDB9F30}"/>
              </a:ext>
            </a:extLst>
          </p:cNvPr>
          <p:cNvSpPr txBox="1"/>
          <p:nvPr/>
        </p:nvSpPr>
        <p:spPr>
          <a:xfrm>
            <a:off x="146305" y="2505670"/>
            <a:ext cx="89976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Valorizzare i territori rurali e  di  montagna  che  intendono  sfruttare  in  modo equilibrato le risorse principali di cui dispongono, tra cui in primo  luogo  acqua,  boschi  e  paesaggio,  e  aprire  un  nuovo   rapporto sussidiario e di scambio con le comunità urbane e metropolitane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1F11CF-5FC3-4B5C-BE32-86F14666868E}"/>
              </a:ext>
            </a:extLst>
          </p:cNvPr>
          <p:cNvSpPr txBox="1"/>
          <p:nvPr/>
        </p:nvSpPr>
        <p:spPr>
          <a:xfrm>
            <a:off x="219456" y="3718972"/>
            <a:ext cx="8286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fatto la Strategia delle Green Communities potenzia e rilancia la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delle Aree interne (SNAI)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aggiungendo il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pilastro della sostenibilità e dell’uso delle risorse naturali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B7D560-2507-0771-9365-7CB251220B69}"/>
              </a:ext>
            </a:extLst>
          </p:cNvPr>
          <p:cNvSpPr txBox="1"/>
          <p:nvPr/>
        </p:nvSpPr>
        <p:spPr>
          <a:xfrm>
            <a:off x="219456" y="2138553"/>
            <a:ext cx="1060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Scopo: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BD5B6F3-A44E-CE3F-1F62-698D4CB97801}"/>
              </a:ext>
            </a:extLst>
          </p:cNvPr>
          <p:cNvSpPr txBox="1"/>
          <p:nvPr/>
        </p:nvSpPr>
        <p:spPr>
          <a:xfrm>
            <a:off x="2684679" y="4932274"/>
            <a:ext cx="5493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spingono gli Enti sovracomunali ad avere</a:t>
            </a:r>
          </a:p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 strategia di ‘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comunità verde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’ proiettata al 2050</a:t>
            </a:r>
          </a:p>
        </p:txBody>
      </p:sp>
      <p:sp>
        <p:nvSpPr>
          <p:cNvPr id="18" name="Freccia curva 17">
            <a:extLst>
              <a:ext uri="{FF2B5EF4-FFF2-40B4-BE49-F238E27FC236}">
                <a16:creationId xmlns:a16="http://schemas.microsoft.com/office/drawing/2014/main" id="{C7F99F4A-7108-0734-5CF7-97189E2A81B9}"/>
              </a:ext>
            </a:extLst>
          </p:cNvPr>
          <p:cNvSpPr/>
          <p:nvPr/>
        </p:nvSpPr>
        <p:spPr>
          <a:xfrm flipV="1">
            <a:off x="1916582" y="4762195"/>
            <a:ext cx="716890" cy="658368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7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C815A3-FBAC-D02C-166A-B4CDE5AD953B}"/>
              </a:ext>
            </a:extLst>
          </p:cNvPr>
          <p:cNvSpPr txBox="1"/>
          <p:nvPr/>
        </p:nvSpPr>
        <p:spPr>
          <a:xfrm>
            <a:off x="1041308" y="1033059"/>
            <a:ext cx="7061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Predisposizione di un piano  di sviluppo  sostenibile nell’ambito della Green Economy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085E02-B8C2-1B6C-A942-1C999AFC331C}"/>
              </a:ext>
            </a:extLst>
          </p:cNvPr>
          <p:cNvSpPr txBox="1"/>
          <p:nvPr/>
        </p:nvSpPr>
        <p:spPr>
          <a:xfrm>
            <a:off x="248717" y="1993650"/>
            <a:ext cx="864656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gestione integrata e certificata del patrimonio agro-forestale e mercato dei crediti relativi ai SE 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gestione integrata e certificata delle risorse idriche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produzione di energia  da  fonti  rinnovabili  locali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sviluppo di un turismo sostenibile 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costruzione e gestione sostenibile  del  patrimonio  edilizio  e delle infrastrutture di una montagna moderna 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sviluppo sostenibile  delle  attività  produttive  (zero  </a:t>
            </a:r>
            <a:r>
              <a:rPr lang="it-IT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waste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production)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integrazione dei servizi di mobilità 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👉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sviluppo di un modello di azienda agricola sostenibile  che  sia anche energeticamente indipendente </a:t>
            </a:r>
          </a:p>
        </p:txBody>
      </p:sp>
    </p:spTree>
    <p:extLst>
      <p:ext uri="{BB962C8B-B14F-4D97-AF65-F5344CB8AC3E}">
        <p14:creationId xmlns:p14="http://schemas.microsoft.com/office/powerpoint/2010/main" val="245770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9FA0B7-0F07-7747-3F69-444515245B5B}"/>
              </a:ext>
            </a:extLst>
          </p:cNvPr>
          <p:cNvSpPr txBox="1"/>
          <p:nvPr/>
        </p:nvSpPr>
        <p:spPr>
          <a:xfrm>
            <a:off x="276148" y="1044287"/>
            <a:ext cx="878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Green Communities: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87A0A5-8BF4-2961-28A2-EE5187BDEE18}"/>
              </a:ext>
            </a:extLst>
          </p:cNvPr>
          <p:cNvSpPr txBox="1"/>
          <p:nvPr/>
        </p:nvSpPr>
        <p:spPr>
          <a:xfrm>
            <a:off x="276148" y="4571193"/>
            <a:ext cx="8980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Viene adottato un approccio programmatorio e integrato al problema del proprio sviluppo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E1FA00-75CC-5B33-0486-8AE4F1260A76}"/>
              </a:ext>
            </a:extLst>
          </p:cNvPr>
          <p:cNvSpPr txBox="1"/>
          <p:nvPr/>
        </p:nvSpPr>
        <p:spPr>
          <a:xfrm>
            <a:off x="276148" y="1690962"/>
            <a:ext cx="8560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indent="-444500">
              <a:spcAft>
                <a:spcPts val="1200"/>
              </a:spcAft>
              <a:buSzPct val="90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sono solo un Comune</a:t>
            </a:r>
          </a:p>
          <a:p>
            <a:pPr marL="444500" indent="-444500">
              <a:spcAft>
                <a:spcPts val="1200"/>
              </a:spcAft>
              <a:buSzPct val="90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sono un elenco della spesa o un elenco di progetti</a:t>
            </a:r>
          </a:p>
          <a:p>
            <a:pPr marL="444500" indent="-444500">
              <a:spcAft>
                <a:spcPts val="1200"/>
              </a:spcAft>
              <a:buSzPct val="90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sono una istituzione amministrativa</a:t>
            </a:r>
          </a:p>
          <a:p>
            <a:pPr marL="444500" indent="-444500">
              <a:spcAft>
                <a:spcPts val="1200"/>
              </a:spcAft>
              <a:buSzPct val="90000"/>
              <a:buFont typeface="Font di sistema regolare"/>
              <a:buChar char="🟡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sono solo Green ma Green e Smart: il pilastro dell’innovazione non è secondo a quello della sostenibilità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F76A7574-3BEB-7EB2-8D5E-A093C8B5A80D}"/>
              </a:ext>
            </a:extLst>
          </p:cNvPr>
          <p:cNvSpPr/>
          <p:nvPr/>
        </p:nvSpPr>
        <p:spPr>
          <a:xfrm>
            <a:off x="3496665" y="3756759"/>
            <a:ext cx="2004365" cy="687629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C4922694-7A7B-D664-CF3A-0151CDC5DC8B}"/>
              </a:ext>
            </a:extLst>
          </p:cNvPr>
          <p:cNvSpPr/>
          <p:nvPr/>
        </p:nvSpPr>
        <p:spPr>
          <a:xfrm>
            <a:off x="3496665" y="5194135"/>
            <a:ext cx="2004365" cy="687629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B5F6D1-0ED2-AAD6-7D24-0D747B4DCFA5}"/>
              </a:ext>
            </a:extLst>
          </p:cNvPr>
          <p:cNvSpPr txBox="1"/>
          <p:nvPr/>
        </p:nvSpPr>
        <p:spPr>
          <a:xfrm>
            <a:off x="1816912" y="6045806"/>
            <a:ext cx="5698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Piano Strategico di sviluppo territoriale e sostenibile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8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72F21-7348-AE93-93CC-4341EBFE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84E289-8B5D-F8DF-A654-62139B3BFE26}"/>
              </a:ext>
            </a:extLst>
          </p:cNvPr>
          <p:cNvSpPr txBox="1"/>
          <p:nvPr/>
        </p:nvSpPr>
        <p:spPr>
          <a:xfrm>
            <a:off x="118440" y="877388"/>
            <a:ext cx="9152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il settore forestale può essere un asset per lo sviluppo delle aree montane?</a:t>
            </a:r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E06CBE-E07B-36B2-762A-AAF96467F2D0}"/>
              </a:ext>
            </a:extLst>
          </p:cNvPr>
          <p:cNvSpPr txBox="1"/>
          <p:nvPr/>
        </p:nvSpPr>
        <p:spPr>
          <a:xfrm>
            <a:off x="-69447" y="1402330"/>
            <a:ext cx="936391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la loro localizzazione ricade in massima parte nelle aree interne e marginali delle nostre regioni (56% in aree montane) e questo significa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rivitalizzare tali territori e favorire la coesione sociale (SNAI, GC) ;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Perché la GFS è uno degli obiettivi cardine della Strategia delle Green Community;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le risorse forestali rappresentano il più emblematico esempio di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congiunta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(legno e SE):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multifunzionalità;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la loro valorizzazione economica può risultare trasversale a molteplici settori economici attraverso l’attivazione di una varietà di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filiere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Supply chain “verdi” e dei relativi green jobs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nell’ambito della bioeconomia (NBS o NRL);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Lo sviluppo rurale “non è solo agricoltura, ma anche foreste… ”</a:t>
            </a:r>
            <a:endParaRPr lang="it-I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è possibile coinvolgere una molteplicità di attori con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diversi livelli di formazione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permettendo di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risposta </a:t>
            </a:r>
            <a:r>
              <a:rPr lang="it-IT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ad un fabbisogno sociale di lavoro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in quei territori dove altre politiche “attive” del lavoro, preminentemente “assistenziali”, hanno miseramente fallito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La gestione delle risorse forestali potrebbe condurre a migliorare i collegamenti fra produzione e trasformazione dei prodotti a base di legno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SzPct val="112000"/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Una efficiente GFS a la sua certificazione può condurre a mettere in atto azioni di marketing territoriale;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5AB23FF-EE2E-9C80-6105-31FECD183D7C}"/>
              </a:ext>
            </a:extLst>
          </p:cNvPr>
          <p:cNvGrpSpPr/>
          <p:nvPr/>
        </p:nvGrpSpPr>
        <p:grpSpPr>
          <a:xfrm>
            <a:off x="493978" y="2268638"/>
            <a:ext cx="8156043" cy="4627503"/>
            <a:chOff x="493978" y="2268638"/>
            <a:chExt cx="8156043" cy="4627503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85FE58D3-273D-8231-DE48-8AF2E446AD54}"/>
                </a:ext>
              </a:extLst>
            </p:cNvPr>
            <p:cNvGrpSpPr/>
            <p:nvPr/>
          </p:nvGrpSpPr>
          <p:grpSpPr>
            <a:xfrm>
              <a:off x="493978" y="2268638"/>
              <a:ext cx="8156043" cy="4627503"/>
              <a:chOff x="493978" y="2268638"/>
              <a:chExt cx="8156043" cy="4627503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86F85485-253C-2467-C212-16CC238A3CD9}"/>
                  </a:ext>
                </a:extLst>
              </p:cNvPr>
              <p:cNvGrpSpPr/>
              <p:nvPr/>
            </p:nvGrpSpPr>
            <p:grpSpPr>
              <a:xfrm>
                <a:off x="493978" y="2268638"/>
                <a:ext cx="8156043" cy="4598447"/>
                <a:chOff x="1077482" y="2268638"/>
                <a:chExt cx="8156043" cy="4598447"/>
              </a:xfrm>
            </p:grpSpPr>
            <p:pic>
              <p:nvPicPr>
                <p:cNvPr id="10" name="Immagine 9" descr="Immagine che contiene mappa, atlante, testo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0DBFED79-BDFE-E344-F757-E12555AD69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7482" y="2268638"/>
                  <a:ext cx="4024461" cy="4589362"/>
                </a:xfrm>
                <a:prstGeom prst="rect">
                  <a:avLst/>
                </a:prstGeom>
              </p:spPr>
            </p:pic>
            <p:pic>
              <p:nvPicPr>
                <p:cNvPr id="12" name="Immagine 11" descr="Immagine che contiene mappa, testo, atlante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633D906C-FD4E-4A35-5F35-44D0C5F4D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6040" y="2277723"/>
                  <a:ext cx="4047485" cy="4589362"/>
                </a:xfrm>
                <a:prstGeom prst="rect">
                  <a:avLst/>
                </a:prstGeom>
              </p:spPr>
            </p:pic>
          </p:grp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998EFDF-4D54-117C-430E-C2EE83EDE62D}"/>
                  </a:ext>
                </a:extLst>
              </p:cNvPr>
              <p:cNvSpPr txBox="1"/>
              <p:nvPr/>
            </p:nvSpPr>
            <p:spPr>
              <a:xfrm>
                <a:off x="583153" y="6588364"/>
                <a:ext cx="2724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i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Fonte: elaborazioni su dati </a:t>
                </a:r>
                <a:r>
                  <a:rPr lang="it-IT" sz="1400" b="1" i="1" dirty="0" err="1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SInFOR</a:t>
                </a:r>
                <a:endParaRPr lang="it-IT" sz="1400" b="1" i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AF2051D-B62E-CD3B-DC92-0C5D6211A995}"/>
                </a:ext>
              </a:extLst>
            </p:cNvPr>
            <p:cNvSpPr txBox="1"/>
            <p:nvPr/>
          </p:nvSpPr>
          <p:spPr>
            <a:xfrm>
              <a:off x="3236471" y="2268638"/>
              <a:ext cx="1155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Totale boschi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7B47B01-50AC-CCE7-C944-B45428D4E4A4}"/>
                </a:ext>
              </a:extLst>
            </p:cNvPr>
            <p:cNvSpPr txBox="1"/>
            <p:nvPr/>
          </p:nvSpPr>
          <p:spPr>
            <a:xfrm>
              <a:off x="6626278" y="2277723"/>
              <a:ext cx="19265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Boschi in aree montane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B9EB96-86C2-0C30-D5D4-379D599B9D12}"/>
              </a:ext>
            </a:extLst>
          </p:cNvPr>
          <p:cNvSpPr txBox="1"/>
          <p:nvPr/>
        </p:nvSpPr>
        <p:spPr>
          <a:xfrm>
            <a:off x="385642" y="877563"/>
            <a:ext cx="410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risorse italiane </a:t>
            </a:r>
            <a:r>
              <a:rPr lang="it-IT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(fonte RAF Italia)</a:t>
            </a:r>
            <a:endParaRPr lang="it-IT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81CA77-EF9C-14A9-55C9-1D2CD6039A25}"/>
              </a:ext>
            </a:extLst>
          </p:cNvPr>
          <p:cNvSpPr txBox="1"/>
          <p:nvPr/>
        </p:nvSpPr>
        <p:spPr>
          <a:xfrm>
            <a:off x="106136" y="1586364"/>
            <a:ext cx="89317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aree forestali coprono oltre il 35% del territorio nazionale con un aumento del 4,9% rispetto al 2005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foreste manifestano una massa pari mediamente a 145 mc/ha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massa complessivamente presente è invece pari a 1,27 Mld di mc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L’incremento medio annuo è pari a 35,9 Mln di mc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foreste italiane stoccano quasi 1,24 Mld di tonnellate di carbonio organico equivalenti a 4,5 Mld di tonnellate di CO2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Ogni anno sottraggono dall’atmosfera 46,2 Mld di tonnellate di CO2 pari a 12,6 Mld di tonnellate di carbonio accumulato nelle piante</a:t>
            </a:r>
          </a:p>
        </p:txBody>
      </p:sp>
    </p:spTree>
    <p:extLst>
      <p:ext uri="{BB962C8B-B14F-4D97-AF65-F5344CB8AC3E}">
        <p14:creationId xmlns:p14="http://schemas.microsoft.com/office/powerpoint/2010/main" val="293088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3ED91-EFA4-DEF1-01DB-C65D263D7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A14993-F20D-4287-9A59-25615872F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" y="1301984"/>
            <a:ext cx="6919676" cy="3205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9289AF-5CCF-E911-D7E5-48FB01A13727}"/>
              </a:ext>
            </a:extLst>
          </p:cNvPr>
          <p:cNvSpPr txBox="1"/>
          <p:nvPr/>
        </p:nvSpPr>
        <p:spPr>
          <a:xfrm>
            <a:off x="199604" y="901874"/>
            <a:ext cx="393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L’Italia è un paese di boschi poveri?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BACF64-B727-4865-64C4-CC1B5CDC6994}"/>
              </a:ext>
            </a:extLst>
          </p:cNvPr>
          <p:cNvSpPr txBox="1"/>
          <p:nvPr/>
        </p:nvSpPr>
        <p:spPr>
          <a:xfrm>
            <a:off x="107254" y="1501791"/>
            <a:ext cx="867671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forma di governo maggiormente diffusa è il ceduo con il 41,8% della superficie dei Boschi, pari a 3.663.143 ha</a:t>
            </a:r>
          </a:p>
          <a:p>
            <a:pPr marL="285750" indent="-285750"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fustaie interessano il 34,3% della superficie boscata: 1.357.974 ha sono occupati da fustaie coetanee e 1.648.943 ha da fustaie disetanee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66% dei boschi è di proprietà privata con problemi di polverizzazione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boschi di proprietà pubblica appartengono prevalentemente ai Comuni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Font di sistema regolare"/>
              <a:buChar char="➧"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quasi totalità dei boschi italiani risulta essere sottoposto a vincolo idrogeologico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497CD0-9EB8-E92B-7CD8-AC3B6F10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832" y="3754904"/>
            <a:ext cx="5959914" cy="31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lla">
  <a:themeElements>
    <a:clrScheme name="Sella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ella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ella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3158</Words>
  <Application>Microsoft Office PowerPoint</Application>
  <PresentationFormat>Presentazione su schermo (4:3)</PresentationFormat>
  <Paragraphs>327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.Apple Color Emoji UI</vt:lpstr>
      <vt:lpstr>Arial</vt:lpstr>
      <vt:lpstr>Book Antiqua</vt:lpstr>
      <vt:lpstr>Calibri</vt:lpstr>
      <vt:lpstr>Font di sistema regolare</vt:lpstr>
      <vt:lpstr>Wingdings</vt:lpstr>
      <vt:lpstr>Wingdings 2</vt:lpstr>
      <vt:lpstr>Sella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degli Studi della Basilicata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Severino Romano</dc:creator>
  <cp:lastModifiedBy>Francesco Ambrosini (CREA-US)</cp:lastModifiedBy>
  <cp:revision>652</cp:revision>
  <cp:lastPrinted>2025-09-23T08:42:11Z</cp:lastPrinted>
  <dcterms:created xsi:type="dcterms:W3CDTF">2011-04-26T08:41:48Z</dcterms:created>
  <dcterms:modified xsi:type="dcterms:W3CDTF">2025-09-24T09:52:19Z</dcterms:modified>
</cp:coreProperties>
</file>