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33"/>
  </p:notesMasterIdLst>
  <p:sldIdLst>
    <p:sldId id="256" r:id="rId3"/>
    <p:sldId id="11964" r:id="rId4"/>
    <p:sldId id="257" r:id="rId5"/>
    <p:sldId id="258" r:id="rId6"/>
    <p:sldId id="11946" r:id="rId7"/>
    <p:sldId id="11947" r:id="rId8"/>
    <p:sldId id="11948" r:id="rId9"/>
    <p:sldId id="11951" r:id="rId10"/>
    <p:sldId id="11978" r:id="rId11"/>
    <p:sldId id="11949" r:id="rId12"/>
    <p:sldId id="260" r:id="rId13"/>
    <p:sldId id="11967" r:id="rId14"/>
    <p:sldId id="11981" r:id="rId15"/>
    <p:sldId id="11968" r:id="rId16"/>
    <p:sldId id="11969" r:id="rId17"/>
    <p:sldId id="11953" r:id="rId18"/>
    <p:sldId id="11970" r:id="rId19"/>
    <p:sldId id="11971" r:id="rId20"/>
    <p:sldId id="11972" r:id="rId21"/>
    <p:sldId id="11973" r:id="rId22"/>
    <p:sldId id="11974" r:id="rId23"/>
    <p:sldId id="11963" r:id="rId24"/>
    <p:sldId id="11977" r:id="rId25"/>
    <p:sldId id="11965" r:id="rId26"/>
    <p:sldId id="11962" r:id="rId27"/>
    <p:sldId id="11976" r:id="rId28"/>
    <p:sldId id="11975" r:id="rId29"/>
    <p:sldId id="11980" r:id="rId30"/>
    <p:sldId id="11979" r:id="rId31"/>
    <p:sldId id="264" r:id="rId32"/>
  </p:sldIdLst>
  <p:sldSz cx="12192000" cy="6858000"/>
  <p:notesSz cx="6858000" cy="9144000"/>
  <p:embeddedFontLst>
    <p:embeddedFont>
      <p:font typeface="Poppins" panose="00000500000000000000" pitchFamily="2" charset="0"/>
      <p:regular r:id="rId34"/>
      <p:bold r:id="rId35"/>
      <p:italic r:id="rId36"/>
      <p:boldItalic r:id="rId37"/>
    </p:embeddedFont>
    <p:embeddedFont>
      <p:font typeface="Poppins SemiBold" panose="00000700000000000000" pitchFamily="2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jUKQ38x4p+BFp4M3OIyjbufUYK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E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04"/>
    <p:restoredTop sz="94762"/>
  </p:normalViewPr>
  <p:slideViewPr>
    <p:cSldViewPr snapToGrid="0">
      <p:cViewPr varScale="1">
        <p:scale>
          <a:sx n="86" d="100"/>
          <a:sy n="86" d="100"/>
        </p:scale>
        <p:origin x="130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>
          <a:extLst>
            <a:ext uri="{FF2B5EF4-FFF2-40B4-BE49-F238E27FC236}">
              <a16:creationId xmlns:a16="http://schemas.microsoft.com/office/drawing/2014/main" id="{DA2EC84E-2268-9004-046E-1AB74A33E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:notes">
            <a:extLst>
              <a:ext uri="{FF2B5EF4-FFF2-40B4-BE49-F238E27FC236}">
                <a16:creationId xmlns:a16="http://schemas.microsoft.com/office/drawing/2014/main" id="{6603DCE8-549D-9358-AAD2-58268F1769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31:notes">
            <a:extLst>
              <a:ext uri="{FF2B5EF4-FFF2-40B4-BE49-F238E27FC236}">
                <a16:creationId xmlns:a16="http://schemas.microsoft.com/office/drawing/2014/main" id="{F50870CA-BC10-BE52-A218-71D85525FF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5711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>
          <a:extLst>
            <a:ext uri="{FF2B5EF4-FFF2-40B4-BE49-F238E27FC236}">
              <a16:creationId xmlns:a16="http://schemas.microsoft.com/office/drawing/2014/main" id="{015DF5CE-8C86-2684-26A5-43241D975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:notes">
            <a:extLst>
              <a:ext uri="{FF2B5EF4-FFF2-40B4-BE49-F238E27FC236}">
                <a16:creationId xmlns:a16="http://schemas.microsoft.com/office/drawing/2014/main" id="{FC615DF0-AC00-4EC0-BF11-5CBA84107B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32:notes">
            <a:extLst>
              <a:ext uri="{FF2B5EF4-FFF2-40B4-BE49-F238E27FC236}">
                <a16:creationId xmlns:a16="http://schemas.microsoft.com/office/drawing/2014/main" id="{67E3799A-17D9-7ACD-31AD-E3F55E7B79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6398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>
          <a:extLst>
            <a:ext uri="{FF2B5EF4-FFF2-40B4-BE49-F238E27FC236}">
              <a16:creationId xmlns:a16="http://schemas.microsoft.com/office/drawing/2014/main" id="{D5562430-A340-91BD-7C4B-172C86A15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:notes">
            <a:extLst>
              <a:ext uri="{FF2B5EF4-FFF2-40B4-BE49-F238E27FC236}">
                <a16:creationId xmlns:a16="http://schemas.microsoft.com/office/drawing/2014/main" id="{53E4E152-E3B8-DEF7-D561-836853B683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32:notes">
            <a:extLst>
              <a:ext uri="{FF2B5EF4-FFF2-40B4-BE49-F238E27FC236}">
                <a16:creationId xmlns:a16="http://schemas.microsoft.com/office/drawing/2014/main" id="{22A40DC0-78A2-6FEE-6A45-658C36576B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t-IT" dirty="0"/>
              <a:t>Foreste e filiere forestali - https://</a:t>
            </a:r>
            <a:r>
              <a:rPr lang="it-IT" dirty="0" err="1"/>
              <a:t>share.google</a:t>
            </a:r>
            <a:r>
              <a:rPr lang="it-IT" dirty="0"/>
              <a:t>/2LeoUdQPLQmCaFzJ2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t-IT" dirty="0"/>
              <a:t>https://</a:t>
            </a:r>
            <a:r>
              <a:rPr lang="it-IT" dirty="0" err="1"/>
              <a:t>ec.europa.eu</a:t>
            </a:r>
            <a:r>
              <a:rPr lang="it-IT" dirty="0"/>
              <a:t>/</a:t>
            </a:r>
            <a:r>
              <a:rPr lang="it-IT" dirty="0" err="1"/>
              <a:t>eurostat</a:t>
            </a:r>
            <a:r>
              <a:rPr lang="it-IT" dirty="0"/>
              <a:t>/</a:t>
            </a:r>
            <a:r>
              <a:rPr lang="it-IT" dirty="0" err="1"/>
              <a:t>statistics-explained</a:t>
            </a:r>
            <a:r>
              <a:rPr lang="it-IT" dirty="0"/>
              <a:t>/</a:t>
            </a:r>
            <a:r>
              <a:rPr lang="it-IT" dirty="0" err="1"/>
              <a:t>index.php?title</a:t>
            </a:r>
            <a:r>
              <a:rPr lang="it-IT" dirty="0"/>
              <a:t>=File:Share_of_timber_removals_to_net_increment_in_EU_forests,_2022_(%25)V1.png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960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>
          <a:extLst>
            <a:ext uri="{FF2B5EF4-FFF2-40B4-BE49-F238E27FC236}">
              <a16:creationId xmlns:a16="http://schemas.microsoft.com/office/drawing/2014/main" id="{F811DBA5-D4A6-CF12-8B20-75B6E06FD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:notes">
            <a:extLst>
              <a:ext uri="{FF2B5EF4-FFF2-40B4-BE49-F238E27FC236}">
                <a16:creationId xmlns:a16="http://schemas.microsoft.com/office/drawing/2014/main" id="{1029F7E6-47FC-0C5F-18BD-E31851938F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32:notes">
            <a:extLst>
              <a:ext uri="{FF2B5EF4-FFF2-40B4-BE49-F238E27FC236}">
                <a16:creationId xmlns:a16="http://schemas.microsoft.com/office/drawing/2014/main" id="{EB8ACC75-8EBA-A14E-6032-18AD15E033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3159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>
          <a:extLst>
            <a:ext uri="{FF2B5EF4-FFF2-40B4-BE49-F238E27FC236}">
              <a16:creationId xmlns:a16="http://schemas.microsoft.com/office/drawing/2014/main" id="{C59B9511-CCF9-45B4-D054-22D41ACB1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:notes">
            <a:extLst>
              <a:ext uri="{FF2B5EF4-FFF2-40B4-BE49-F238E27FC236}">
                <a16:creationId xmlns:a16="http://schemas.microsoft.com/office/drawing/2014/main" id="{38B77B7B-405C-F5F1-9680-AACFF1C8A5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32:notes">
            <a:extLst>
              <a:ext uri="{FF2B5EF4-FFF2-40B4-BE49-F238E27FC236}">
                <a16:creationId xmlns:a16="http://schemas.microsoft.com/office/drawing/2014/main" id="{9B8B40DC-B00E-D903-41E0-8C8D9AC12F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7271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>
          <a:extLst>
            <a:ext uri="{FF2B5EF4-FFF2-40B4-BE49-F238E27FC236}">
              <a16:creationId xmlns:a16="http://schemas.microsoft.com/office/drawing/2014/main" id="{6DA26D14-A015-F134-CE09-C22CCD0C7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:notes">
            <a:extLst>
              <a:ext uri="{FF2B5EF4-FFF2-40B4-BE49-F238E27FC236}">
                <a16:creationId xmlns:a16="http://schemas.microsoft.com/office/drawing/2014/main" id="{0444F2EB-47FD-1765-A604-80C8D31230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32:notes">
            <a:extLst>
              <a:ext uri="{FF2B5EF4-FFF2-40B4-BE49-F238E27FC236}">
                <a16:creationId xmlns:a16="http://schemas.microsoft.com/office/drawing/2014/main" id="{85F2FC0B-20B3-BD98-1171-7F388B5D11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3829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>
          <a:extLst>
            <a:ext uri="{FF2B5EF4-FFF2-40B4-BE49-F238E27FC236}">
              <a16:creationId xmlns:a16="http://schemas.microsoft.com/office/drawing/2014/main" id="{A99066C4-A917-B82C-F158-6559C8EC3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:notes">
            <a:extLst>
              <a:ext uri="{FF2B5EF4-FFF2-40B4-BE49-F238E27FC236}">
                <a16:creationId xmlns:a16="http://schemas.microsoft.com/office/drawing/2014/main" id="{4A4FF929-693D-314F-61C2-2498E8A298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32:notes">
            <a:extLst>
              <a:ext uri="{FF2B5EF4-FFF2-40B4-BE49-F238E27FC236}">
                <a16:creationId xmlns:a16="http://schemas.microsoft.com/office/drawing/2014/main" id="{E3D49E3F-74EC-7F98-E6CA-712CB8A060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90926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>
          <a:extLst>
            <a:ext uri="{FF2B5EF4-FFF2-40B4-BE49-F238E27FC236}">
              <a16:creationId xmlns:a16="http://schemas.microsoft.com/office/drawing/2014/main" id="{16068CB6-3308-C0AD-B097-DDA171032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:notes">
            <a:extLst>
              <a:ext uri="{FF2B5EF4-FFF2-40B4-BE49-F238E27FC236}">
                <a16:creationId xmlns:a16="http://schemas.microsoft.com/office/drawing/2014/main" id="{5FF810AE-B3AB-5747-D8CC-F70554447D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32:notes">
            <a:extLst>
              <a:ext uri="{FF2B5EF4-FFF2-40B4-BE49-F238E27FC236}">
                <a16:creationId xmlns:a16="http://schemas.microsoft.com/office/drawing/2014/main" id="{E2FFEA20-F746-ABE0-AB3B-8F672E99B1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15982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>
          <a:extLst>
            <a:ext uri="{FF2B5EF4-FFF2-40B4-BE49-F238E27FC236}">
              <a16:creationId xmlns:a16="http://schemas.microsoft.com/office/drawing/2014/main" id="{0632D375-256E-AA30-181C-538CAF71D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:notes">
            <a:extLst>
              <a:ext uri="{FF2B5EF4-FFF2-40B4-BE49-F238E27FC236}">
                <a16:creationId xmlns:a16="http://schemas.microsoft.com/office/drawing/2014/main" id="{341303AD-C26A-3C38-D961-772E1C51CF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32:notes">
            <a:extLst>
              <a:ext uri="{FF2B5EF4-FFF2-40B4-BE49-F238E27FC236}">
                <a16:creationId xmlns:a16="http://schemas.microsoft.com/office/drawing/2014/main" id="{C806F995-B403-30E7-7155-D03285DA94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1835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>
          <a:extLst>
            <a:ext uri="{FF2B5EF4-FFF2-40B4-BE49-F238E27FC236}">
              <a16:creationId xmlns:a16="http://schemas.microsoft.com/office/drawing/2014/main" id="{AA084218-DA10-DFC5-DFF2-610B9D3B2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:notes">
            <a:extLst>
              <a:ext uri="{FF2B5EF4-FFF2-40B4-BE49-F238E27FC236}">
                <a16:creationId xmlns:a16="http://schemas.microsoft.com/office/drawing/2014/main" id="{BE9740BD-D7F1-0570-4749-3DB36FF8AE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28:notes">
            <a:extLst>
              <a:ext uri="{FF2B5EF4-FFF2-40B4-BE49-F238E27FC236}">
                <a16:creationId xmlns:a16="http://schemas.microsoft.com/office/drawing/2014/main" id="{4AD95FD6-CE6E-5A66-B7A9-DC5582C487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65772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>
          <a:extLst>
            <a:ext uri="{FF2B5EF4-FFF2-40B4-BE49-F238E27FC236}">
              <a16:creationId xmlns:a16="http://schemas.microsoft.com/office/drawing/2014/main" id="{F03D4C9F-580C-2562-6A3B-ACE4C81C7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:notes">
            <a:extLst>
              <a:ext uri="{FF2B5EF4-FFF2-40B4-BE49-F238E27FC236}">
                <a16:creationId xmlns:a16="http://schemas.microsoft.com/office/drawing/2014/main" id="{D6F1C57A-46DF-ED35-CECF-71BFD8B3D2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32:notes">
            <a:extLst>
              <a:ext uri="{FF2B5EF4-FFF2-40B4-BE49-F238E27FC236}">
                <a16:creationId xmlns:a16="http://schemas.microsoft.com/office/drawing/2014/main" id="{8AE2D2AA-9472-2BAD-7B05-BB6FAE42E4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80443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>
          <a:extLst>
            <a:ext uri="{FF2B5EF4-FFF2-40B4-BE49-F238E27FC236}">
              <a16:creationId xmlns:a16="http://schemas.microsoft.com/office/drawing/2014/main" id="{58572DD2-252C-7B29-15E5-9B5D316DB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:notes">
            <a:extLst>
              <a:ext uri="{FF2B5EF4-FFF2-40B4-BE49-F238E27FC236}">
                <a16:creationId xmlns:a16="http://schemas.microsoft.com/office/drawing/2014/main" id="{5FE9DF2A-565E-7D28-190A-BCDB24AC04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32:notes">
            <a:extLst>
              <a:ext uri="{FF2B5EF4-FFF2-40B4-BE49-F238E27FC236}">
                <a16:creationId xmlns:a16="http://schemas.microsoft.com/office/drawing/2014/main" id="{91E05C3E-785F-EF36-D71E-18BDF47950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57022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>
          <a:extLst>
            <a:ext uri="{FF2B5EF4-FFF2-40B4-BE49-F238E27FC236}">
              <a16:creationId xmlns:a16="http://schemas.microsoft.com/office/drawing/2014/main" id="{199C3DEA-BDAF-DFDC-0F4C-40130D0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:notes">
            <a:extLst>
              <a:ext uri="{FF2B5EF4-FFF2-40B4-BE49-F238E27FC236}">
                <a16:creationId xmlns:a16="http://schemas.microsoft.com/office/drawing/2014/main" id="{F16805F4-84C0-9BC0-3B10-7288CD04BB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34:notes">
            <a:extLst>
              <a:ext uri="{FF2B5EF4-FFF2-40B4-BE49-F238E27FC236}">
                <a16:creationId xmlns:a16="http://schemas.microsoft.com/office/drawing/2014/main" id="{5BBC4353-7A98-7E8B-1630-BA74517ECA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497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>
          <a:extLst>
            <a:ext uri="{FF2B5EF4-FFF2-40B4-BE49-F238E27FC236}">
              <a16:creationId xmlns:a16="http://schemas.microsoft.com/office/drawing/2014/main" id="{EFF488B2-148A-4DEE-D289-65E7FB30A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:notes">
            <a:extLst>
              <a:ext uri="{FF2B5EF4-FFF2-40B4-BE49-F238E27FC236}">
                <a16:creationId xmlns:a16="http://schemas.microsoft.com/office/drawing/2014/main" id="{D2DFB9DB-CF50-F244-C84C-73E4D989FD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34:notes">
            <a:extLst>
              <a:ext uri="{FF2B5EF4-FFF2-40B4-BE49-F238E27FC236}">
                <a16:creationId xmlns:a16="http://schemas.microsoft.com/office/drawing/2014/main" id="{6A8D6F2A-49ED-257A-6AC7-91EFE846AA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72706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>
          <a:extLst>
            <a:ext uri="{FF2B5EF4-FFF2-40B4-BE49-F238E27FC236}">
              <a16:creationId xmlns:a16="http://schemas.microsoft.com/office/drawing/2014/main" id="{DE6163B7-B32E-5740-2152-400110717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:notes">
            <a:extLst>
              <a:ext uri="{FF2B5EF4-FFF2-40B4-BE49-F238E27FC236}">
                <a16:creationId xmlns:a16="http://schemas.microsoft.com/office/drawing/2014/main" id="{1AC7A1CE-16E1-04B0-9FEB-DC0F892273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34:notes">
            <a:extLst>
              <a:ext uri="{FF2B5EF4-FFF2-40B4-BE49-F238E27FC236}">
                <a16:creationId xmlns:a16="http://schemas.microsoft.com/office/drawing/2014/main" id="{4549D2B3-49FD-6D07-09E8-F4E6B7CD0E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76325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>
          <a:extLst>
            <a:ext uri="{FF2B5EF4-FFF2-40B4-BE49-F238E27FC236}">
              <a16:creationId xmlns:a16="http://schemas.microsoft.com/office/drawing/2014/main" id="{06AF1D97-7876-69D6-54CF-93E158654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:notes">
            <a:extLst>
              <a:ext uri="{FF2B5EF4-FFF2-40B4-BE49-F238E27FC236}">
                <a16:creationId xmlns:a16="http://schemas.microsoft.com/office/drawing/2014/main" id="{F43D76F0-CFEC-F02B-6D0B-1567F33B29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34:notes">
            <a:extLst>
              <a:ext uri="{FF2B5EF4-FFF2-40B4-BE49-F238E27FC236}">
                <a16:creationId xmlns:a16="http://schemas.microsoft.com/office/drawing/2014/main" id="{4AFD1D4D-79DB-4A8A-32FB-031BC7A904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77643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>
          <a:extLst>
            <a:ext uri="{FF2B5EF4-FFF2-40B4-BE49-F238E27FC236}">
              <a16:creationId xmlns:a16="http://schemas.microsoft.com/office/drawing/2014/main" id="{E205492E-F33D-C197-395E-22410A1DF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:notes">
            <a:extLst>
              <a:ext uri="{FF2B5EF4-FFF2-40B4-BE49-F238E27FC236}">
                <a16:creationId xmlns:a16="http://schemas.microsoft.com/office/drawing/2014/main" id="{C1F52AF1-870B-7A7F-00DE-3197E73555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34:notes">
            <a:extLst>
              <a:ext uri="{FF2B5EF4-FFF2-40B4-BE49-F238E27FC236}">
                <a16:creationId xmlns:a16="http://schemas.microsoft.com/office/drawing/2014/main" id="{77CBC098-A08E-5776-5EAD-121C27A543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t-IT" dirty="0"/>
              <a:t>https://</a:t>
            </a:r>
            <a:r>
              <a:rPr lang="it-IT" dirty="0" err="1"/>
              <a:t>uibm.mise.gov.it</a:t>
            </a:r>
            <a:r>
              <a:rPr lang="it-IT" dirty="0"/>
              <a:t>/</a:t>
            </a:r>
            <a:r>
              <a:rPr lang="it-IT" dirty="0" err="1"/>
              <a:t>index.php</a:t>
            </a:r>
            <a:r>
              <a:rPr lang="it-IT" dirty="0"/>
              <a:t>/</a:t>
            </a:r>
            <a:r>
              <a:rPr lang="it-IT" dirty="0" err="1"/>
              <a:t>it</a:t>
            </a:r>
            <a:r>
              <a:rPr lang="it-IT" dirty="0"/>
              <a:t>/dal-1-dicembre-2025-si-potra-richiedere-una-igp-per-i-prodotti-artigianali-ed-industriali-valida-in-tutta-l-unione-europea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8635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>
          <a:extLst>
            <a:ext uri="{FF2B5EF4-FFF2-40B4-BE49-F238E27FC236}">
              <a16:creationId xmlns:a16="http://schemas.microsoft.com/office/drawing/2014/main" id="{1EB81516-D138-BF88-D0E1-B54A60E06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:notes">
            <a:extLst>
              <a:ext uri="{FF2B5EF4-FFF2-40B4-BE49-F238E27FC236}">
                <a16:creationId xmlns:a16="http://schemas.microsoft.com/office/drawing/2014/main" id="{F6DD7566-11F2-5E7F-C918-913197643F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34:notes">
            <a:extLst>
              <a:ext uri="{FF2B5EF4-FFF2-40B4-BE49-F238E27FC236}">
                <a16:creationId xmlns:a16="http://schemas.microsoft.com/office/drawing/2014/main" id="{A7A14F18-1BE1-A552-353D-B90F20D1BF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81922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>
          <a:extLst>
            <a:ext uri="{FF2B5EF4-FFF2-40B4-BE49-F238E27FC236}">
              <a16:creationId xmlns:a16="http://schemas.microsoft.com/office/drawing/2014/main" id="{51D8FAE2-2B9E-AB86-4D98-4A7D84ADE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:notes">
            <a:extLst>
              <a:ext uri="{FF2B5EF4-FFF2-40B4-BE49-F238E27FC236}">
                <a16:creationId xmlns:a16="http://schemas.microsoft.com/office/drawing/2014/main" id="{8A6039D4-D7A7-24DD-24F1-DB20432416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34:notes">
            <a:extLst>
              <a:ext uri="{FF2B5EF4-FFF2-40B4-BE49-F238E27FC236}">
                <a16:creationId xmlns:a16="http://schemas.microsoft.com/office/drawing/2014/main" id="{3533478E-1242-9CFA-9528-201966910F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68107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>
          <a:extLst>
            <a:ext uri="{FF2B5EF4-FFF2-40B4-BE49-F238E27FC236}">
              <a16:creationId xmlns:a16="http://schemas.microsoft.com/office/drawing/2014/main" id="{10B50B5D-2AC5-D62E-1DC7-EC05B2A48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:notes">
            <a:extLst>
              <a:ext uri="{FF2B5EF4-FFF2-40B4-BE49-F238E27FC236}">
                <a16:creationId xmlns:a16="http://schemas.microsoft.com/office/drawing/2014/main" id="{82C2906A-B1B9-6F9B-2DA6-B287397FD9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34:notes">
            <a:extLst>
              <a:ext uri="{FF2B5EF4-FFF2-40B4-BE49-F238E27FC236}">
                <a16:creationId xmlns:a16="http://schemas.microsoft.com/office/drawing/2014/main" id="{0E26B793-73F6-4750-0219-82799AB82A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1293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e398f1ed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g2e398f1ed5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>
          <a:extLst>
            <a:ext uri="{FF2B5EF4-FFF2-40B4-BE49-F238E27FC236}">
              <a16:creationId xmlns:a16="http://schemas.microsoft.com/office/drawing/2014/main" id="{D105AD35-B78B-FB3D-EB27-58C0E04A7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:notes">
            <a:extLst>
              <a:ext uri="{FF2B5EF4-FFF2-40B4-BE49-F238E27FC236}">
                <a16:creationId xmlns:a16="http://schemas.microsoft.com/office/drawing/2014/main" id="{78B7B5BD-8139-74DB-F018-6A9E43D76C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31:notes">
            <a:extLst>
              <a:ext uri="{FF2B5EF4-FFF2-40B4-BE49-F238E27FC236}">
                <a16:creationId xmlns:a16="http://schemas.microsoft.com/office/drawing/2014/main" id="{DBE21BCE-12F5-A5AC-A52A-9140EE5147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t-IT" dirty="0"/>
              <a:t>SDM = </a:t>
            </a:r>
            <a:r>
              <a:rPr lang="it-IT" dirty="0" err="1"/>
              <a:t>s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imulation</a:t>
            </a:r>
            <a:r>
              <a:rPr lang="it-IT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technique for 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understanding</a:t>
            </a:r>
            <a:r>
              <a:rPr lang="it-IT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analyzing</a:t>
            </a:r>
            <a:r>
              <a:rPr lang="it-IT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designing</a:t>
            </a:r>
            <a:r>
              <a:rPr lang="it-IT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complex</a:t>
            </a:r>
            <a:r>
              <a:rPr lang="it-IT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systems by 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focusing</a:t>
            </a:r>
            <a:r>
              <a:rPr lang="it-IT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on feedback loops, time delays, and non-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linearities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3900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>
          <a:extLst>
            <a:ext uri="{FF2B5EF4-FFF2-40B4-BE49-F238E27FC236}">
              <a16:creationId xmlns:a16="http://schemas.microsoft.com/office/drawing/2014/main" id="{93C206D6-393E-710B-7856-6CB79B5EB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:notes">
            <a:extLst>
              <a:ext uri="{FF2B5EF4-FFF2-40B4-BE49-F238E27FC236}">
                <a16:creationId xmlns:a16="http://schemas.microsoft.com/office/drawing/2014/main" id="{D903937D-E8AF-3FD8-1C0D-D15806A941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31:notes">
            <a:extLst>
              <a:ext uri="{FF2B5EF4-FFF2-40B4-BE49-F238E27FC236}">
                <a16:creationId xmlns:a16="http://schemas.microsoft.com/office/drawing/2014/main" id="{50EDF499-20F5-2218-B5E5-D80EAFCDA9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1240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>
          <a:extLst>
            <a:ext uri="{FF2B5EF4-FFF2-40B4-BE49-F238E27FC236}">
              <a16:creationId xmlns:a16="http://schemas.microsoft.com/office/drawing/2014/main" id="{637A7068-2D0D-B813-1BC6-39D16682E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:notes">
            <a:extLst>
              <a:ext uri="{FF2B5EF4-FFF2-40B4-BE49-F238E27FC236}">
                <a16:creationId xmlns:a16="http://schemas.microsoft.com/office/drawing/2014/main" id="{A282ABC8-1EDF-EF06-40BE-B665352E83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31:notes">
            <a:extLst>
              <a:ext uri="{FF2B5EF4-FFF2-40B4-BE49-F238E27FC236}">
                <a16:creationId xmlns:a16="http://schemas.microsoft.com/office/drawing/2014/main" id="{2B372082-F986-145F-9283-916764E769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3980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>
          <a:extLst>
            <a:ext uri="{FF2B5EF4-FFF2-40B4-BE49-F238E27FC236}">
              <a16:creationId xmlns:a16="http://schemas.microsoft.com/office/drawing/2014/main" id="{4F490466-6644-C1EC-2433-65297B7F8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:notes">
            <a:extLst>
              <a:ext uri="{FF2B5EF4-FFF2-40B4-BE49-F238E27FC236}">
                <a16:creationId xmlns:a16="http://schemas.microsoft.com/office/drawing/2014/main" id="{36EE3268-0892-F101-0929-62A31E2DB8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31:notes">
            <a:extLst>
              <a:ext uri="{FF2B5EF4-FFF2-40B4-BE49-F238E27FC236}">
                <a16:creationId xmlns:a16="http://schemas.microsoft.com/office/drawing/2014/main" id="{147A831B-625C-C66E-B0E1-DE403B4EA0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6571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>
          <a:extLst>
            <a:ext uri="{FF2B5EF4-FFF2-40B4-BE49-F238E27FC236}">
              <a16:creationId xmlns:a16="http://schemas.microsoft.com/office/drawing/2014/main" id="{8583FF32-486B-A560-94BA-D4BB86194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:notes">
            <a:extLst>
              <a:ext uri="{FF2B5EF4-FFF2-40B4-BE49-F238E27FC236}">
                <a16:creationId xmlns:a16="http://schemas.microsoft.com/office/drawing/2014/main" id="{52A7B32F-7BD6-AFFB-7274-504294CF0C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31:notes">
            <a:extLst>
              <a:ext uri="{FF2B5EF4-FFF2-40B4-BE49-F238E27FC236}">
                <a16:creationId xmlns:a16="http://schemas.microsoft.com/office/drawing/2014/main" id="{EF91BA42-ECA6-D8F3-EE33-A46330A36F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041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3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8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94" name="Google Shape;94;p38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95" name="Google Shape;95;p3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9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8" name="Google Shape;98;p3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2" name="Google Shape;102;p40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3" name="Google Shape;103;p4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2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9" name="Google Shape;109;p42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0" name="Google Shape;110;p4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13" name="Google Shape;113;p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17" name="Google Shape;117;p4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8" name="Google Shape;118;p44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4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5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2" name="Google Shape;122;p4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6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125" name="Google Shape;125;p46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4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C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3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3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"/>
          <p:cNvSpPr txBox="1"/>
          <p:nvPr/>
        </p:nvSpPr>
        <p:spPr>
          <a:xfrm>
            <a:off x="488100" y="2664852"/>
            <a:ext cx="6956800" cy="20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33"/>
              <a:buFont typeface="Arial"/>
              <a:buNone/>
            </a:pPr>
            <a:r>
              <a:rPr lang="en-US" sz="3733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Titolo principale con carattere tipografico Poppins</a:t>
            </a:r>
            <a:endParaRPr sz="3733" b="0" i="0" u="none" strike="noStrike" cap="non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4" name="Google Shape;134;p1"/>
          <p:cNvSpPr txBox="1"/>
          <p:nvPr/>
        </p:nvSpPr>
        <p:spPr>
          <a:xfrm>
            <a:off x="391800" y="326533"/>
            <a:ext cx="6956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Testo sovra-titolo</a:t>
            </a:r>
            <a:endParaRPr sz="20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5" name="Google Shape;135;p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8478" y="932450"/>
            <a:ext cx="3745933" cy="20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1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"/>
          <p:cNvSpPr txBox="1"/>
          <p:nvPr/>
        </p:nvSpPr>
        <p:spPr>
          <a:xfrm>
            <a:off x="488099" y="1434428"/>
            <a:ext cx="8728386" cy="569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100" b="0" i="0" u="none" strike="noStrike" cap="none" dirty="0">
                <a:solidFill>
                  <a:schemeClr val="lt1"/>
                </a:solidFill>
                <a:highlight>
                  <a:srgbClr val="004E5A"/>
                </a:highlight>
                <a:latin typeface="Poppins SemiBold"/>
                <a:ea typeface="Poppins SemiBold"/>
                <a:cs typeface="Poppins SemiBold"/>
                <a:sym typeface="Poppins SemiBold"/>
              </a:rPr>
              <a:t>La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highlight>
                  <a:srgbClr val="004E5A"/>
                </a:highlight>
                <a:latin typeface="Poppins SemiBold"/>
                <a:ea typeface="Poppins SemiBold"/>
                <a:cs typeface="Poppins SemiBold"/>
                <a:sym typeface="Poppins SemiBold"/>
              </a:rPr>
              <a:t>foresta</a:t>
            </a:r>
            <a:r>
              <a:rPr lang="en-US" sz="2100" b="0" i="0" u="none" strike="noStrike" cap="none" dirty="0">
                <a:solidFill>
                  <a:schemeClr val="lt1"/>
                </a:solidFill>
                <a:highlight>
                  <a:srgbClr val="004E5A"/>
                </a:highlight>
                <a:latin typeface="Poppins SemiBold"/>
                <a:ea typeface="Poppins SemiBold"/>
                <a:cs typeface="Poppins SemiBold"/>
                <a:sym typeface="Poppins SemiBold"/>
              </a:rPr>
              <a:t> e le sue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highlight>
                  <a:srgbClr val="004E5A"/>
                </a:highlight>
                <a:latin typeface="Poppins SemiBold"/>
                <a:ea typeface="Poppins SemiBold"/>
                <a:cs typeface="Poppins SemiBold"/>
                <a:sym typeface="Poppins SemiBold"/>
              </a:rPr>
              <a:t>filiere</a:t>
            </a:r>
            <a:r>
              <a:rPr lang="en-US" sz="2100" b="0" i="0" u="none" strike="noStrike" cap="none" dirty="0">
                <a:solidFill>
                  <a:schemeClr val="lt1"/>
                </a:solidFill>
                <a:highlight>
                  <a:srgbClr val="004E5A"/>
                </a:highlight>
                <a:latin typeface="Poppins SemiBold"/>
                <a:ea typeface="Poppins SemiBold"/>
                <a:cs typeface="Poppins SemiBold"/>
                <a:sym typeface="Poppins SemiBold"/>
              </a:rPr>
              <a:t> per lo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highlight>
                  <a:srgbClr val="004E5A"/>
                </a:highlight>
                <a:latin typeface="Poppins SemiBold"/>
                <a:ea typeface="Poppins SemiBold"/>
                <a:cs typeface="Poppins SemiBold"/>
                <a:sym typeface="Poppins SemiBold"/>
              </a:rPr>
              <a:t>sviluppo</a:t>
            </a:r>
            <a:r>
              <a:rPr lang="en-US" sz="2100" b="0" i="0" u="none" strike="noStrike" cap="none" dirty="0">
                <a:solidFill>
                  <a:schemeClr val="lt1"/>
                </a:solidFill>
                <a:highlight>
                  <a:srgbClr val="004E5A"/>
                </a:highlight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highlight>
                  <a:srgbClr val="004E5A"/>
                </a:highlight>
                <a:latin typeface="Poppins SemiBold"/>
                <a:ea typeface="Poppins SemiBold"/>
                <a:cs typeface="Poppins SemiBold"/>
                <a:sym typeface="Poppins SemiBold"/>
              </a:rPr>
              <a:t>della</a:t>
            </a:r>
            <a:r>
              <a:rPr lang="en-US" sz="2100" b="0" i="0" u="none" strike="noStrike" cap="none" dirty="0">
                <a:solidFill>
                  <a:schemeClr val="lt1"/>
                </a:solidFill>
                <a:highlight>
                  <a:srgbClr val="004E5A"/>
                </a:highlight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highlight>
                  <a:srgbClr val="004E5A"/>
                </a:highlight>
                <a:latin typeface="Poppins SemiBold"/>
                <a:ea typeface="Poppins SemiBold"/>
                <a:cs typeface="Poppins SemiBold"/>
                <a:sym typeface="Poppins SemiBold"/>
              </a:rPr>
              <a:t>bioeconomia</a:t>
            </a:r>
            <a:endParaRPr sz="2100" b="0" i="0" u="none" strike="noStrike" cap="none" dirty="0">
              <a:solidFill>
                <a:schemeClr val="lt1"/>
              </a:solidFill>
              <a:highlight>
                <a:srgbClr val="004E5A"/>
              </a:highlight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8" name="Google Shape;138;p1"/>
          <p:cNvSpPr txBox="1"/>
          <p:nvPr/>
        </p:nvSpPr>
        <p:spPr>
          <a:xfrm>
            <a:off x="502700" y="1894254"/>
            <a:ext cx="4297900" cy="53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Roma, 24 Settembre 2025</a:t>
            </a:r>
            <a:endParaRPr sz="1900" b="0" i="0" u="none" strike="noStrike" cap="none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9" name="Google Shape;139;p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700" y="572303"/>
            <a:ext cx="1913933" cy="73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" descr="Immagine che contiene testo, Carattere, logo, simbolo&#10;&#10;Descrizione generata automaticamente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4755" y="449986"/>
            <a:ext cx="1442354" cy="83708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"/>
          <p:cNvSpPr txBox="1"/>
          <p:nvPr/>
        </p:nvSpPr>
        <p:spPr>
          <a:xfrm>
            <a:off x="488099" y="4244414"/>
            <a:ext cx="8192914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0">
              <a:buSzPts val="1900"/>
            </a:pPr>
            <a:r>
              <a:rPr lang="en-US" sz="1900" b="0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Mauro Masiero, Muhammad Tayyab </a:t>
            </a:r>
            <a:r>
              <a:rPr lang="en-US" sz="19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Khan, Davide </a:t>
            </a:r>
            <a:r>
              <a:rPr lang="en-US" sz="1900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Pettenella</a:t>
            </a:r>
            <a:r>
              <a:rPr lang="en-US" sz="19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, Paola Gatto </a:t>
            </a:r>
            <a:r>
              <a:rPr lang="en-US" sz="1900" b="0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(Dip. TESAF) Nicola Andrighetto (</a:t>
            </a:r>
            <a:r>
              <a:rPr lang="en-US" sz="1900" b="0" i="0" u="none" strike="noStrike" cap="none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Etifor</a:t>
            </a:r>
            <a:r>
              <a:rPr lang="en-US" sz="1900" b="0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)</a:t>
            </a:r>
            <a:endParaRPr dirty="0"/>
          </a:p>
        </p:txBody>
      </p:sp>
      <p:sp>
        <p:nvSpPr>
          <p:cNvPr id="142" name="Google Shape;142;p1"/>
          <p:cNvSpPr txBox="1"/>
          <p:nvPr/>
        </p:nvSpPr>
        <p:spPr>
          <a:xfrm>
            <a:off x="502700" y="2595367"/>
            <a:ext cx="872838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Produzione</a:t>
            </a:r>
            <a:r>
              <a:rPr lang="en-US" sz="3200" b="1" i="0" u="none" strike="noStrike" cap="none" dirty="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200" b="1" i="0" u="none" strike="noStrike" cap="none" dirty="0" err="1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consumi</a:t>
            </a:r>
            <a:r>
              <a:rPr lang="en-US" sz="3200" b="1" i="0" u="none" strike="noStrike" cap="none" dirty="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3200" b="1" i="0" u="none" strike="noStrike" cap="none" dirty="0" err="1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prodotti</a:t>
            </a:r>
            <a:r>
              <a:rPr lang="en-US" sz="3200" b="1" i="0" u="none" strike="noStrike" cap="none" dirty="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 a base di legno in Italia e </a:t>
            </a:r>
            <a:r>
              <a:rPr lang="en-US" sz="3200" b="1" i="0" u="none" strike="noStrike" cap="none" dirty="0" err="1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ruolo</a:t>
            </a:r>
            <a:r>
              <a:rPr lang="en-US" sz="3200" b="1" i="0" u="none" strike="noStrike" cap="none" dirty="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 del Cluster per il </a:t>
            </a:r>
            <a:r>
              <a:rPr lang="en-US" sz="3200" b="1" i="0" u="none" strike="noStrike" cap="none" dirty="0" err="1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progresso</a:t>
            </a:r>
            <a:r>
              <a:rPr lang="en-US" sz="3200" b="1" i="0" u="none" strike="noStrike" cap="none" dirty="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 del </a:t>
            </a:r>
            <a:r>
              <a:rPr lang="en-US" sz="3200" b="1" i="0" u="none" strike="noStrike" cap="none" dirty="0" err="1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settore</a:t>
            </a:r>
            <a:endParaRPr sz="3200" b="1" i="0" u="none" strike="noStrike" cap="none" dirty="0">
              <a:solidFill>
                <a:srgbClr val="F2F2F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>
          <a:extLst>
            <a:ext uri="{FF2B5EF4-FFF2-40B4-BE49-F238E27FC236}">
              <a16:creationId xmlns:a16="http://schemas.microsoft.com/office/drawing/2014/main" id="{79E2D0BA-BCEC-EB5A-582B-55F5BC789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1">
            <a:extLst>
              <a:ext uri="{FF2B5EF4-FFF2-40B4-BE49-F238E27FC236}">
                <a16:creationId xmlns:a16="http://schemas.microsoft.com/office/drawing/2014/main" id="{A6B7510D-03D5-1A56-6F27-67222F5FF9A4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4" cy="654828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1">
            <a:extLst>
              <a:ext uri="{FF2B5EF4-FFF2-40B4-BE49-F238E27FC236}">
                <a16:creationId xmlns:a16="http://schemas.microsoft.com/office/drawing/2014/main" id="{73F917A6-5DBC-48DE-E098-6BCC29F0F1BE}"/>
              </a:ext>
            </a:extLst>
          </p:cNvPr>
          <p:cNvSpPr txBox="1"/>
          <p:nvPr/>
        </p:nvSpPr>
        <p:spPr>
          <a:xfrm>
            <a:off x="0" y="774959"/>
            <a:ext cx="12192000" cy="8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000" b="0" i="0" u="none" strike="noStrike" cap="none" noProof="0" dirty="0">
                <a:solidFill>
                  <a:srgbClr val="004E5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Modellizzazione delle filiere del sistema foresta-legno in Italia</a:t>
            </a:r>
            <a:endParaRPr lang="it-IT" sz="30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31">
            <a:extLst>
              <a:ext uri="{FF2B5EF4-FFF2-40B4-BE49-F238E27FC236}">
                <a16:creationId xmlns:a16="http://schemas.microsoft.com/office/drawing/2014/main" id="{6379843D-FAE2-EB7C-DC5F-7452100AF0A5}"/>
              </a:ext>
            </a:extLst>
          </p:cNvPr>
          <p:cNvSpPr txBox="1"/>
          <p:nvPr/>
        </p:nvSpPr>
        <p:spPr>
          <a:xfrm>
            <a:off x="213895" y="1440289"/>
            <a:ext cx="11880133" cy="147398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it-IT" sz="2800" b="0" i="0" u="none" strike="noStrike" cap="none" noProof="0" dirty="0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Flussi materiali modellizzati via </a:t>
            </a:r>
            <a:r>
              <a:rPr lang="it-IT" sz="2800" b="0" i="1" u="none" strike="noStrike" cap="none" noProof="0" dirty="0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System Dynamic </a:t>
            </a:r>
            <a:r>
              <a:rPr lang="it-IT" sz="2800" b="0" i="1" u="none" strike="noStrike" cap="none" noProof="0" dirty="0" err="1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modeling</a:t>
            </a:r>
            <a:r>
              <a:rPr lang="it-IT" sz="2800" b="0" i="1" u="none" strike="noStrike" cap="none" noProof="0" dirty="0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it-IT" sz="2800" b="0" i="0" u="none" strike="noStrike" cap="none" noProof="0" dirty="0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(</a:t>
            </a:r>
            <a:r>
              <a:rPr lang="it-IT" sz="2800" b="0" i="0" u="none" strike="noStrike" cap="none" noProof="0" dirty="0" err="1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Vensim</a:t>
            </a:r>
            <a:r>
              <a:rPr lang="it-IT" sz="2800" b="0" i="0" u="none" strike="noStrike" cap="none" noProof="0" dirty="0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)</a:t>
            </a:r>
            <a:endParaRPr lang="it-IT" sz="2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it-IT" sz="2800" b="1" i="0" u="none" strike="noStrike" cap="none" noProof="0" dirty="0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Coefficienti </a:t>
            </a:r>
            <a:r>
              <a:rPr lang="it-IT" sz="2800" b="1" noProof="0" dirty="0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di </a:t>
            </a:r>
            <a:r>
              <a:rPr lang="it-IT" sz="2800" b="1" i="0" u="none" strike="noStrike" cap="none" noProof="0" dirty="0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conversione </a:t>
            </a:r>
            <a:r>
              <a:rPr lang="it-IT" sz="2800" b="0" i="0" u="none" strike="noStrike" cap="none" noProof="0" dirty="0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da letteratura:</a:t>
            </a:r>
            <a:endParaRPr lang="it-IT" sz="2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it-IT" sz="2700" b="0" i="0" u="none" strike="noStrike" cap="none" noProof="0" dirty="0">
              <a:solidFill>
                <a:schemeClr val="dk1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it-IT" sz="2700" b="0" i="0" u="none" strike="noStrike" cap="none" noProof="0" dirty="0">
              <a:solidFill>
                <a:srgbClr val="BFBFBF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it-IT" sz="2400" b="0" i="0" u="none" strike="noStrike" cap="none" noProof="0" dirty="0">
              <a:solidFill>
                <a:schemeClr val="dk1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it-IT" sz="2400" b="0" i="0" u="none" strike="noStrike" cap="none" noProof="0" dirty="0">
              <a:solidFill>
                <a:schemeClr val="dk1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</p:txBody>
      </p:sp>
      <p:sp>
        <p:nvSpPr>
          <p:cNvPr id="168" name="Google Shape;168;p31">
            <a:extLst>
              <a:ext uri="{FF2B5EF4-FFF2-40B4-BE49-F238E27FC236}">
                <a16:creationId xmlns:a16="http://schemas.microsoft.com/office/drawing/2014/main" id="{18806E04-D56E-7662-F05F-5D4030AA0A19}"/>
              </a:ext>
            </a:extLst>
          </p:cNvPr>
          <p:cNvSpPr txBox="1"/>
          <p:nvPr/>
        </p:nvSpPr>
        <p:spPr>
          <a:xfrm>
            <a:off x="213895" y="3620977"/>
            <a:ext cx="11754938" cy="116943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it-IT" sz="2800" b="0" i="0" u="none" strike="noStrike" cap="none" noProof="0" dirty="0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Revisione e validazione tramite </a:t>
            </a:r>
            <a:r>
              <a:rPr lang="it-IT" sz="2800" b="1" i="0" u="none" strike="noStrike" cap="none" noProof="0" dirty="0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esperti</a:t>
            </a:r>
            <a:r>
              <a:rPr lang="it-IT" sz="2800" b="0" i="0" u="none" strike="noStrike" cap="none" noProof="0" dirty="0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(Metodo Delphi):</a:t>
            </a:r>
          </a:p>
          <a:p>
            <a:pPr marL="342900" marR="0" lvl="0" indent="-190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it-IT" sz="2700" b="0" i="0" u="none" strike="noStrike" cap="none" noProof="0" dirty="0">
              <a:solidFill>
                <a:srgbClr val="BFBFBF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it-IT" sz="2400" b="0" i="0" u="none" strike="noStrike" cap="none" noProof="0" dirty="0">
              <a:solidFill>
                <a:schemeClr val="dk1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it-IT" sz="2400" b="0" i="0" u="none" strike="noStrike" cap="none" noProof="0" dirty="0">
              <a:solidFill>
                <a:schemeClr val="dk1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</p:txBody>
      </p:sp>
      <p:sp>
        <p:nvSpPr>
          <p:cNvPr id="169" name="Google Shape;169;p31">
            <a:extLst>
              <a:ext uri="{FF2B5EF4-FFF2-40B4-BE49-F238E27FC236}">
                <a16:creationId xmlns:a16="http://schemas.microsoft.com/office/drawing/2014/main" id="{B7E3E7EE-2772-8787-CAC3-F01214ABD146}"/>
              </a:ext>
            </a:extLst>
          </p:cNvPr>
          <p:cNvSpPr txBox="1"/>
          <p:nvPr/>
        </p:nvSpPr>
        <p:spPr>
          <a:xfrm>
            <a:off x="636719" y="2832130"/>
            <a:ext cx="11555281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it-IT" sz="2000" i="0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Prodotti</a:t>
            </a:r>
            <a:r>
              <a:rPr lang="it-IT" sz="2000" b="1" i="0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finiti e trasformati</a:t>
            </a:r>
            <a:r>
              <a:rPr lang="it-IT" sz="2000" b="0" i="0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it-IT" sz="2000" b="0" i="0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it-IT" sz="2000" b="0" i="0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it-IT" sz="2000" b="1" i="1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Wood </a:t>
            </a:r>
            <a:r>
              <a:rPr lang="it-IT" sz="2000" b="1" i="1" u="none" strike="noStrike" cap="none" noProof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Fiber</a:t>
            </a:r>
            <a:r>
              <a:rPr lang="it-IT" sz="2000" b="1" i="1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it-IT" sz="2000" b="1" i="1" u="none" strike="noStrike" cap="none" noProof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Equivalent</a:t>
            </a:r>
            <a:r>
              <a:rPr lang="it-IT" sz="2000" b="1" i="1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it-IT" sz="2000" b="0" i="0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(m</a:t>
            </a:r>
            <a:r>
              <a:rPr lang="it-IT" sz="2000" b="0" i="0" u="none" strike="noStrike" cap="none" baseline="300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lang="it-IT" sz="2000" b="0" i="0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</a:t>
            </a:r>
            <a:r>
              <a:rPr lang="it-IT" sz="2000" b="0" i="0" u="none" strike="noStrike" cap="none" noProof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</a:t>
            </a:r>
            <a:r>
              <a:rPr lang="it-IT" sz="2000" b="0" i="0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)) (Weimar, 2009)</a:t>
            </a:r>
            <a:endParaRPr lang="it-IT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it-IT" sz="2000" b="1" i="1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Wood </a:t>
            </a:r>
            <a:r>
              <a:rPr lang="it-IT" sz="2000" b="1" i="1" u="none" strike="noStrike" cap="none" noProof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Fiber</a:t>
            </a:r>
            <a:r>
              <a:rPr lang="it-IT" sz="2000" b="1" i="1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it-IT" sz="2000" b="1" i="1" u="none" strike="noStrike" cap="none" noProof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Equivalent</a:t>
            </a:r>
            <a:r>
              <a:rPr lang="it-IT" sz="2000" b="1" i="1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it-IT" sz="2000" b="0" i="0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it-IT" sz="2000" b="0" i="0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it-IT" sz="2000" b="1" i="0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Input legname grezzo </a:t>
            </a:r>
            <a:r>
              <a:rPr lang="it-IT" sz="2000" b="0" i="0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</a:t>
            </a:r>
            <a:r>
              <a:rPr lang="it-IT" sz="2000" b="0" i="0" u="none" strike="noStrike" cap="none" noProof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Roundwood</a:t>
            </a:r>
            <a:r>
              <a:rPr lang="it-IT" sz="2000" b="0" i="0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it-IT" sz="2000" b="0" i="0" u="none" strike="noStrike" cap="none" noProof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Equivalent</a:t>
            </a:r>
            <a:r>
              <a:rPr lang="it-IT" sz="2000" b="0" i="0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RWE) (FAO, 2020)</a:t>
            </a:r>
          </a:p>
        </p:txBody>
      </p:sp>
      <p:sp>
        <p:nvSpPr>
          <p:cNvPr id="170" name="Google Shape;170;p31">
            <a:extLst>
              <a:ext uri="{FF2B5EF4-FFF2-40B4-BE49-F238E27FC236}">
                <a16:creationId xmlns:a16="http://schemas.microsoft.com/office/drawing/2014/main" id="{CB44F38B-66E6-D1C0-D822-02D1137C619D}"/>
              </a:ext>
            </a:extLst>
          </p:cNvPr>
          <p:cNvSpPr txBox="1"/>
          <p:nvPr/>
        </p:nvSpPr>
        <p:spPr>
          <a:xfrm>
            <a:off x="636719" y="4388941"/>
            <a:ext cx="11145549" cy="1554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it-IT" sz="2000" b="1" i="0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13 esperti </a:t>
            </a:r>
            <a:r>
              <a:rPr lang="it-IT" sz="2000" b="0" i="0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(università/ricerca, settore privato)</a:t>
            </a:r>
            <a:endParaRPr lang="it-IT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it-IT" sz="2000" b="1" i="0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</a:t>
            </a:r>
            <a:r>
              <a:rPr lang="it-IT" sz="2000" b="1" i="0" u="none" strike="noStrike" cap="none" baseline="300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°</a:t>
            </a:r>
            <a:r>
              <a:rPr lang="it-IT" sz="2000" b="1" i="0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round </a:t>
            </a:r>
            <a:r>
              <a:rPr lang="it-IT" sz="2000" b="0" i="0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Febbraio-Marzo 2025</a:t>
            </a:r>
            <a:endParaRPr lang="it-IT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it-IT" sz="2000" b="0" i="0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Analisi ed elaborazione dei risultati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it-IT" sz="2000" b="1" i="0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r>
              <a:rPr lang="it-IT" sz="2000" b="1" i="0" u="none" strike="noStrike" cap="none" baseline="300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° </a:t>
            </a:r>
            <a:r>
              <a:rPr lang="it-IT" sz="2000" b="1" i="0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round </a:t>
            </a:r>
            <a:r>
              <a:rPr lang="it-IT" sz="2000" b="0" i="0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Aprile-Giugno 2025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14E2F8A-D276-26D5-7B8D-90D6D938CCA1}"/>
              </a:ext>
            </a:extLst>
          </p:cNvPr>
          <p:cNvSpPr txBox="1"/>
          <p:nvPr/>
        </p:nvSpPr>
        <p:spPr>
          <a:xfrm>
            <a:off x="213895" y="6203346"/>
            <a:ext cx="119781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it-IT" sz="2800" b="1" noProof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MFA dinamica </a:t>
            </a:r>
            <a:r>
              <a:rPr lang="it-IT" sz="2800" noProof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sz="2800" b="1" noProof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analisi di scenari </a:t>
            </a:r>
            <a:r>
              <a:rPr lang="it-IT" sz="2800" noProof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2800" noProof="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Aiphoria</a:t>
            </a:r>
            <a:r>
              <a:rPr lang="it-IT" sz="2800" noProof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Open-source Python) </a:t>
            </a:r>
          </a:p>
        </p:txBody>
      </p:sp>
    </p:spTree>
    <p:extLst>
      <p:ext uri="{BB962C8B-B14F-4D97-AF65-F5344CB8AC3E}">
        <p14:creationId xmlns:p14="http://schemas.microsoft.com/office/powerpoint/2010/main" val="21272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4" cy="65482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2"/>
          <p:cNvSpPr txBox="1"/>
          <p:nvPr/>
        </p:nvSpPr>
        <p:spPr>
          <a:xfrm>
            <a:off x="0" y="654829"/>
            <a:ext cx="12094029" cy="8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300" b="0" i="0" u="none" strike="noStrike" cap="none" dirty="0">
                <a:solidFill>
                  <a:srgbClr val="004E5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Un modello dei flussi del sistema foresta legno in Italia</a:t>
            </a:r>
            <a:endParaRPr sz="3300" b="0" i="0" u="none" strike="noStrike" cap="none" dirty="0">
              <a:solidFill>
                <a:srgbClr val="FFFFFF"/>
              </a:solidFill>
              <a:highlight>
                <a:srgbClr val="004E5A"/>
              </a:highlight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3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6833" y="1410468"/>
            <a:ext cx="9918334" cy="53614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Connettore dritto 4">
            <a:extLst>
              <a:ext uri="{FF2B5EF4-FFF2-40B4-BE49-F238E27FC236}">
                <a16:creationId xmlns:a16="http://schemas.microsoft.com/office/drawing/2014/main" id="{57D4E108-AEF4-7FEE-D4AF-E4110FB2ABCD}"/>
              </a:ext>
            </a:extLst>
          </p:cNvPr>
          <p:cNvCxnSpPr>
            <a:cxnSpLocks/>
          </p:cNvCxnSpPr>
          <p:nvPr/>
        </p:nvCxnSpPr>
        <p:spPr>
          <a:xfrm>
            <a:off x="415854" y="4055633"/>
            <a:ext cx="11557407" cy="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9D587BA-0160-33CE-71F7-74F82BB2B3EB}"/>
              </a:ext>
            </a:extLst>
          </p:cNvPr>
          <p:cNvSpPr txBox="1"/>
          <p:nvPr/>
        </p:nvSpPr>
        <p:spPr>
          <a:xfrm>
            <a:off x="10456433" y="4081805"/>
            <a:ext cx="1637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/>
              <a:t>Top-down </a:t>
            </a:r>
            <a:r>
              <a:rPr lang="en-US" sz="2400" i="1" noProof="0" dirty="0"/>
              <a:t>modeling</a:t>
            </a:r>
            <a:endParaRPr lang="it-IT" sz="2400" i="1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69411DB-E194-8F86-EECA-B83FDBE580AE}"/>
              </a:ext>
            </a:extLst>
          </p:cNvPr>
          <p:cNvSpPr txBox="1"/>
          <p:nvPr/>
        </p:nvSpPr>
        <p:spPr>
          <a:xfrm>
            <a:off x="415854" y="3250808"/>
            <a:ext cx="1637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/>
              <a:t>Bottom-up </a:t>
            </a:r>
            <a:r>
              <a:rPr lang="en-US" sz="2400" i="1" noProof="0" dirty="0"/>
              <a:t>modeling</a:t>
            </a:r>
            <a:endParaRPr lang="it-IT" sz="2400" i="1" dirty="0"/>
          </a:p>
        </p:txBody>
      </p:sp>
      <p:cxnSp>
        <p:nvCxnSpPr>
          <p:cNvPr id="11" name="Connettore diritto a freccia 10">
            <a:extLst>
              <a:ext uri="{FF2B5EF4-FFF2-40B4-BE49-F238E27FC236}">
                <a16:creationId xmlns:a16="http://schemas.microsoft.com/office/drawing/2014/main" id="{7EC8651F-0EC9-4AE6-2E74-3799FE1C0BAF}"/>
              </a:ext>
            </a:extLst>
          </p:cNvPr>
          <p:cNvCxnSpPr/>
          <p:nvPr/>
        </p:nvCxnSpPr>
        <p:spPr>
          <a:xfrm flipV="1">
            <a:off x="2053450" y="3187622"/>
            <a:ext cx="0" cy="83099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a freccia 11">
            <a:extLst>
              <a:ext uri="{FF2B5EF4-FFF2-40B4-BE49-F238E27FC236}">
                <a16:creationId xmlns:a16="http://schemas.microsoft.com/office/drawing/2014/main" id="{2E673CDA-B026-0D74-9C2A-10C8C83C8021}"/>
              </a:ext>
            </a:extLst>
          </p:cNvPr>
          <p:cNvCxnSpPr>
            <a:cxnSpLocks/>
          </p:cNvCxnSpPr>
          <p:nvPr/>
        </p:nvCxnSpPr>
        <p:spPr>
          <a:xfrm>
            <a:off x="10424406" y="4091203"/>
            <a:ext cx="0" cy="83099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>
          <a:extLst>
            <a:ext uri="{FF2B5EF4-FFF2-40B4-BE49-F238E27FC236}">
              <a16:creationId xmlns:a16="http://schemas.microsoft.com/office/drawing/2014/main" id="{C5147A71-D998-3F7D-E44D-A618E590B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2">
            <a:extLst>
              <a:ext uri="{FF2B5EF4-FFF2-40B4-BE49-F238E27FC236}">
                <a16:creationId xmlns:a16="http://schemas.microsoft.com/office/drawing/2014/main" id="{A5CD2DB8-45EC-E0D1-D552-E0441A6EAA17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4" cy="65482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2">
            <a:extLst>
              <a:ext uri="{FF2B5EF4-FFF2-40B4-BE49-F238E27FC236}">
                <a16:creationId xmlns:a16="http://schemas.microsoft.com/office/drawing/2014/main" id="{C7261E0B-E1D3-8D38-86E5-DC3399902B9D}"/>
              </a:ext>
            </a:extLst>
          </p:cNvPr>
          <p:cNvSpPr txBox="1"/>
          <p:nvPr/>
        </p:nvSpPr>
        <p:spPr>
          <a:xfrm>
            <a:off x="0" y="654829"/>
            <a:ext cx="12094029" cy="8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300" b="0" i="0" u="none" strike="noStrike" cap="none" dirty="0">
                <a:solidFill>
                  <a:srgbClr val="004E5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Un modello dei flussi del sistema foresta legno in Italia</a:t>
            </a:r>
            <a:endParaRPr sz="3300" b="0" i="0" u="none" strike="noStrike" cap="none" dirty="0">
              <a:solidFill>
                <a:srgbClr val="FFFFFF"/>
              </a:solidFill>
              <a:highlight>
                <a:srgbClr val="004E5A"/>
              </a:highlight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32">
            <a:extLst>
              <a:ext uri="{FF2B5EF4-FFF2-40B4-BE49-F238E27FC236}">
                <a16:creationId xmlns:a16="http://schemas.microsoft.com/office/drawing/2014/main" id="{4599CFEF-8572-A1BD-A0F5-06D8CFCE4298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563" y="1496530"/>
            <a:ext cx="9918334" cy="536147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2">
            <a:extLst>
              <a:ext uri="{FF2B5EF4-FFF2-40B4-BE49-F238E27FC236}">
                <a16:creationId xmlns:a16="http://schemas.microsoft.com/office/drawing/2014/main" id="{4845C4F5-0C55-C263-5AC4-5EBDBA434B3F}"/>
              </a:ext>
            </a:extLst>
          </p:cNvPr>
          <p:cNvSpPr txBox="1"/>
          <p:nvPr/>
        </p:nvSpPr>
        <p:spPr>
          <a:xfrm>
            <a:off x="8383275" y="2217455"/>
            <a:ext cx="1933256" cy="461665"/>
          </a:xfrm>
          <a:prstGeom prst="rect">
            <a:avLst/>
          </a:prstGeom>
          <a:solidFill>
            <a:schemeClr val="l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 Mm</a:t>
            </a:r>
            <a:r>
              <a:rPr lang="en-US" sz="2400" b="1" i="0" u="none" strike="noStrike" cap="none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2">
            <a:extLst>
              <a:ext uri="{FF2B5EF4-FFF2-40B4-BE49-F238E27FC236}">
                <a16:creationId xmlns:a16="http://schemas.microsoft.com/office/drawing/2014/main" id="{773EB348-227C-54B7-5F2A-35421FD06B53}"/>
              </a:ext>
            </a:extLst>
          </p:cNvPr>
          <p:cNvSpPr txBox="1"/>
          <p:nvPr/>
        </p:nvSpPr>
        <p:spPr>
          <a:xfrm>
            <a:off x="4287366" y="2227700"/>
            <a:ext cx="1933256" cy="461665"/>
          </a:xfrm>
          <a:prstGeom prst="rect">
            <a:avLst/>
          </a:prstGeom>
          <a:solidFill>
            <a:schemeClr val="l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2,2 Mm</a:t>
            </a:r>
            <a:r>
              <a:rPr lang="en-US" sz="2400" b="1" i="0" u="none" strike="noStrike" cap="none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2">
            <a:extLst>
              <a:ext uri="{FF2B5EF4-FFF2-40B4-BE49-F238E27FC236}">
                <a16:creationId xmlns:a16="http://schemas.microsoft.com/office/drawing/2014/main" id="{CD7F59CA-7691-01B3-2276-AD7DF00CCE12}"/>
              </a:ext>
            </a:extLst>
          </p:cNvPr>
          <p:cNvSpPr txBox="1"/>
          <p:nvPr/>
        </p:nvSpPr>
        <p:spPr>
          <a:xfrm>
            <a:off x="6092480" y="2679120"/>
            <a:ext cx="859948" cy="461665"/>
          </a:xfrm>
          <a:prstGeom prst="rect">
            <a:avLst/>
          </a:prstGeom>
          <a:solidFill>
            <a:schemeClr val="l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18%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2">
            <a:extLst>
              <a:ext uri="{FF2B5EF4-FFF2-40B4-BE49-F238E27FC236}">
                <a16:creationId xmlns:a16="http://schemas.microsoft.com/office/drawing/2014/main" id="{E3DAAFC5-BE1A-C80F-ED31-AACB62648D77}"/>
              </a:ext>
            </a:extLst>
          </p:cNvPr>
          <p:cNvSpPr txBox="1"/>
          <p:nvPr/>
        </p:nvSpPr>
        <p:spPr>
          <a:xfrm>
            <a:off x="7578545" y="2668828"/>
            <a:ext cx="859948" cy="461665"/>
          </a:xfrm>
          <a:prstGeom prst="rect">
            <a:avLst/>
          </a:prstGeom>
          <a:solidFill>
            <a:schemeClr val="l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82%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2">
            <a:extLst>
              <a:ext uri="{FF2B5EF4-FFF2-40B4-BE49-F238E27FC236}">
                <a16:creationId xmlns:a16="http://schemas.microsoft.com/office/drawing/2014/main" id="{83A336E1-41C1-6F30-E742-17F2699620C9}"/>
              </a:ext>
            </a:extLst>
          </p:cNvPr>
          <p:cNvSpPr/>
          <p:nvPr/>
        </p:nvSpPr>
        <p:spPr>
          <a:xfrm>
            <a:off x="8468554" y="2635068"/>
            <a:ext cx="1762699" cy="461665"/>
          </a:xfrm>
          <a:prstGeom prst="roundRect">
            <a:avLst>
              <a:gd name="adj" fmla="val 16667"/>
            </a:avLst>
          </a:prstGeom>
          <a:solidFill>
            <a:srgbClr val="C00000">
              <a:alpha val="9803"/>
            </a:srgbClr>
          </a:solidFill>
          <a:ln w="41275" cap="flat" cmpd="sng">
            <a:solidFill>
              <a:srgbClr val="AF171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2">
            <a:extLst>
              <a:ext uri="{FF2B5EF4-FFF2-40B4-BE49-F238E27FC236}">
                <a16:creationId xmlns:a16="http://schemas.microsoft.com/office/drawing/2014/main" id="{995FBF02-FE90-BC0C-E950-0A71DA7B4FFC}"/>
              </a:ext>
            </a:extLst>
          </p:cNvPr>
          <p:cNvSpPr/>
          <p:nvPr/>
        </p:nvSpPr>
        <p:spPr>
          <a:xfrm>
            <a:off x="4372645" y="2670413"/>
            <a:ext cx="1762699" cy="514440"/>
          </a:xfrm>
          <a:prstGeom prst="roundRect">
            <a:avLst>
              <a:gd name="adj" fmla="val 16667"/>
            </a:avLst>
          </a:prstGeom>
          <a:solidFill>
            <a:srgbClr val="C00000">
              <a:alpha val="9803"/>
            </a:srgbClr>
          </a:solidFill>
          <a:ln w="41275" cap="flat" cmpd="sng">
            <a:solidFill>
              <a:srgbClr val="AF171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2">
            <a:extLst>
              <a:ext uri="{FF2B5EF4-FFF2-40B4-BE49-F238E27FC236}">
                <a16:creationId xmlns:a16="http://schemas.microsoft.com/office/drawing/2014/main" id="{74A7FF67-3D6E-F5AA-94E7-AC127DD88C8E}"/>
              </a:ext>
            </a:extLst>
          </p:cNvPr>
          <p:cNvSpPr txBox="1"/>
          <p:nvPr/>
        </p:nvSpPr>
        <p:spPr>
          <a:xfrm>
            <a:off x="1685956" y="2991068"/>
            <a:ext cx="1762700" cy="461665"/>
          </a:xfrm>
          <a:prstGeom prst="rect">
            <a:avLst/>
          </a:prstGeom>
          <a:solidFill>
            <a:schemeClr val="l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3,8 Mm</a:t>
            </a:r>
            <a:r>
              <a:rPr lang="en-US" sz="2400" b="1" i="0" u="none" strike="noStrike" cap="none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2">
            <a:extLst>
              <a:ext uri="{FF2B5EF4-FFF2-40B4-BE49-F238E27FC236}">
                <a16:creationId xmlns:a16="http://schemas.microsoft.com/office/drawing/2014/main" id="{852D5B6F-9443-8D94-CFD3-7824DB3B2317}"/>
              </a:ext>
            </a:extLst>
          </p:cNvPr>
          <p:cNvSpPr/>
          <p:nvPr/>
        </p:nvSpPr>
        <p:spPr>
          <a:xfrm>
            <a:off x="3288890" y="2748641"/>
            <a:ext cx="944694" cy="514440"/>
          </a:xfrm>
          <a:prstGeom prst="roundRect">
            <a:avLst>
              <a:gd name="adj" fmla="val 16667"/>
            </a:avLst>
          </a:prstGeom>
          <a:solidFill>
            <a:srgbClr val="C00000">
              <a:alpha val="9803"/>
            </a:srgbClr>
          </a:solidFill>
          <a:ln w="41275" cap="flat" cmpd="sng">
            <a:solidFill>
              <a:srgbClr val="AF171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2">
            <a:extLst>
              <a:ext uri="{FF2B5EF4-FFF2-40B4-BE49-F238E27FC236}">
                <a16:creationId xmlns:a16="http://schemas.microsoft.com/office/drawing/2014/main" id="{6B4B464A-8250-045E-0FF2-F59362FB5ABE}"/>
              </a:ext>
            </a:extLst>
          </p:cNvPr>
          <p:cNvSpPr txBox="1"/>
          <p:nvPr/>
        </p:nvSpPr>
        <p:spPr>
          <a:xfrm>
            <a:off x="7623626" y="3627057"/>
            <a:ext cx="1689856" cy="461665"/>
          </a:xfrm>
          <a:prstGeom prst="rect">
            <a:avLst/>
          </a:prstGeom>
          <a:solidFill>
            <a:schemeClr val="l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1,1 Mm</a:t>
            </a:r>
            <a:r>
              <a:rPr lang="en-US" sz="2400" b="1" i="0" u="none" strike="noStrike" cap="none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2">
            <a:extLst>
              <a:ext uri="{FF2B5EF4-FFF2-40B4-BE49-F238E27FC236}">
                <a16:creationId xmlns:a16="http://schemas.microsoft.com/office/drawing/2014/main" id="{09B58A0D-C948-1A7C-C59A-635296245068}"/>
              </a:ext>
            </a:extLst>
          </p:cNvPr>
          <p:cNvSpPr/>
          <p:nvPr/>
        </p:nvSpPr>
        <p:spPr>
          <a:xfrm>
            <a:off x="7958418" y="3171780"/>
            <a:ext cx="1265737" cy="410086"/>
          </a:xfrm>
          <a:prstGeom prst="roundRect">
            <a:avLst>
              <a:gd name="adj" fmla="val 16667"/>
            </a:avLst>
          </a:prstGeom>
          <a:solidFill>
            <a:srgbClr val="C00000">
              <a:alpha val="9803"/>
            </a:srgbClr>
          </a:solidFill>
          <a:ln w="41275" cap="flat" cmpd="sng">
            <a:solidFill>
              <a:srgbClr val="AF171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202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>
          <a:extLst>
            <a:ext uri="{FF2B5EF4-FFF2-40B4-BE49-F238E27FC236}">
              <a16:creationId xmlns:a16="http://schemas.microsoft.com/office/drawing/2014/main" id="{12279763-AEF6-7947-5BB4-DC90FE189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2">
            <a:extLst>
              <a:ext uri="{FF2B5EF4-FFF2-40B4-BE49-F238E27FC236}">
                <a16:creationId xmlns:a16="http://schemas.microsoft.com/office/drawing/2014/main" id="{CE15981E-DA6D-3A9F-98A5-1E8875EEE74E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4" cy="6548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2DA45B94-22E1-2878-24FA-8739FCB42D16}"/>
              </a:ext>
            </a:extLst>
          </p:cNvPr>
          <p:cNvGrpSpPr/>
          <p:nvPr/>
        </p:nvGrpSpPr>
        <p:grpSpPr>
          <a:xfrm>
            <a:off x="-30024" y="2085056"/>
            <a:ext cx="3541966" cy="3636234"/>
            <a:chOff x="52528" y="2352760"/>
            <a:chExt cx="3881518" cy="4051300"/>
          </a:xfrm>
        </p:grpSpPr>
        <p:pic>
          <p:nvPicPr>
            <p:cNvPr id="5" name="Immagine 4" descr="Immagine che contiene disegno, mappa, testo&#10;&#10;Il contenuto generato dall'IA potrebbe non essere corretto.">
              <a:extLst>
                <a:ext uri="{FF2B5EF4-FFF2-40B4-BE49-F238E27FC236}">
                  <a16:creationId xmlns:a16="http://schemas.microsoft.com/office/drawing/2014/main" id="{49DD406E-7DBB-DB42-985E-A4608D3E3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528" y="2352760"/>
              <a:ext cx="3125888" cy="3784387"/>
            </a:xfrm>
            <a:prstGeom prst="rect">
              <a:avLst/>
            </a:prstGeom>
          </p:spPr>
        </p:pic>
        <p:pic>
          <p:nvPicPr>
            <p:cNvPr id="6" name="Immagine 5" descr="Immagine che contiene testo, Carattere, design, guida&#10;&#10;Il contenuto generato dall'IA potrebbe non essere corretto.">
              <a:extLst>
                <a:ext uri="{FF2B5EF4-FFF2-40B4-BE49-F238E27FC236}">
                  <a16:creationId xmlns:a16="http://schemas.microsoft.com/office/drawing/2014/main" id="{1B860D73-7645-C6F7-630E-6AD77B314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616" y="5832560"/>
              <a:ext cx="1587500" cy="571500"/>
            </a:xfrm>
            <a:prstGeom prst="rect">
              <a:avLst/>
            </a:prstGeom>
          </p:spPr>
        </p:pic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620C5555-FD98-36BA-BAF1-A3AB29B8F904}"/>
                </a:ext>
              </a:extLst>
            </p:cNvPr>
            <p:cNvSpPr/>
            <p:nvPr/>
          </p:nvSpPr>
          <p:spPr>
            <a:xfrm>
              <a:off x="2977116" y="3870251"/>
              <a:ext cx="956930" cy="4890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5713F72-3389-5348-2182-80B8F4BDB4BD}"/>
              </a:ext>
            </a:extLst>
          </p:cNvPr>
          <p:cNvSpPr txBox="1"/>
          <p:nvPr/>
        </p:nvSpPr>
        <p:spPr>
          <a:xfrm>
            <a:off x="3244104" y="1121149"/>
            <a:ext cx="8465377" cy="2677656"/>
          </a:xfrm>
          <a:prstGeom prst="rect">
            <a:avLst/>
          </a:prstGeom>
          <a:solidFill>
            <a:srgbClr val="65A37A"/>
          </a:solidFill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Fornitura/</a:t>
            </a:r>
            <a:r>
              <a:rPr lang="it-IT" sz="21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Provisioning</a:t>
            </a:r>
            <a:r>
              <a:rPr lang="it-IT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(valori su base annua):</a:t>
            </a:r>
          </a:p>
          <a:p>
            <a:endParaRPr lang="it-IT" sz="21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Legname da opera: </a:t>
            </a:r>
            <a:r>
              <a:rPr lang="it-IT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2,2 Mm</a:t>
            </a:r>
            <a:r>
              <a:rPr lang="it-IT" sz="21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t-IT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(40% pioppo &lt; 1% superficie forestale)</a:t>
            </a:r>
            <a:endParaRPr lang="it-IT" sz="21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Legna da ardere: </a:t>
            </a:r>
            <a:r>
              <a:rPr lang="it-IT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Mm</a:t>
            </a:r>
            <a:r>
              <a:rPr lang="it-IT" sz="21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it-IT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Funghi epigei: spontanei ? + 62.000 t (coltivati)</a:t>
            </a:r>
          </a:p>
          <a:p>
            <a:r>
              <a:rPr lang="it-IT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Tartufi (freschi): 200 t</a:t>
            </a:r>
          </a:p>
          <a:p>
            <a:r>
              <a:rPr lang="it-IT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Castagne: 60.000 t</a:t>
            </a:r>
          </a:p>
          <a:p>
            <a:r>
              <a:rPr lang="it-IT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Sughero gentile e </a:t>
            </a:r>
            <a:r>
              <a:rPr lang="it-IT" sz="2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sugherone</a:t>
            </a:r>
            <a:r>
              <a:rPr lang="it-IT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7.800 t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3FBFFF5-2A34-24B3-9977-190D622B32DE}"/>
              </a:ext>
            </a:extLst>
          </p:cNvPr>
          <p:cNvSpPr txBox="1"/>
          <p:nvPr/>
        </p:nvSpPr>
        <p:spPr>
          <a:xfrm>
            <a:off x="3244104" y="4120521"/>
            <a:ext cx="897127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Superficie forestale annualmente sottoposta a utilizzazione </a:t>
            </a:r>
            <a:r>
              <a:rPr 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&lt; 2%  </a:t>
            </a:r>
          </a:p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(MIPAAF, doc preparatorio SFN, 2021)</a:t>
            </a:r>
          </a:p>
          <a:p>
            <a:pPr>
              <a:spcBef>
                <a:spcPts val="1200"/>
              </a:spcBef>
            </a:pPr>
            <a:r>
              <a:rPr 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88,5% </a:t>
            </a: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categoria «bosco» potenzialmente disponibile al prelievo </a:t>
            </a:r>
          </a:p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(INFC, 2015)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65502D84-BAE6-A92C-1446-6A2A5F74BC17}"/>
              </a:ext>
            </a:extLst>
          </p:cNvPr>
          <p:cNvSpPr/>
          <p:nvPr/>
        </p:nvSpPr>
        <p:spPr>
          <a:xfrm>
            <a:off x="3055187" y="1785605"/>
            <a:ext cx="8843210" cy="67437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54455DB0-BEDC-B75D-765A-616D611DB18B}"/>
              </a:ext>
            </a:extLst>
          </p:cNvPr>
          <p:cNvSpPr/>
          <p:nvPr/>
        </p:nvSpPr>
        <p:spPr>
          <a:xfrm>
            <a:off x="10992870" y="4075122"/>
            <a:ext cx="774994" cy="48294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055C5C8-65D5-76FE-91AA-21AE3DD7CCAA}"/>
              </a:ext>
            </a:extLst>
          </p:cNvPr>
          <p:cNvSpPr txBox="1"/>
          <p:nvPr/>
        </p:nvSpPr>
        <p:spPr>
          <a:xfrm>
            <a:off x="3220725" y="5876712"/>
            <a:ext cx="897127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Tasso prelievo su incremento (Italia): </a:t>
            </a:r>
            <a:r>
              <a:rPr 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27%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(SINFOR, 2023) </a:t>
            </a:r>
          </a:p>
          <a:p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media UE </a:t>
            </a:r>
            <a:r>
              <a:rPr 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63%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(Eurostat, 2022) </a:t>
            </a: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2,3</a:t>
            </a: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volte più elevato</a:t>
            </a:r>
            <a:endParaRPr lang="it-IT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9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>
          <a:extLst>
            <a:ext uri="{FF2B5EF4-FFF2-40B4-BE49-F238E27FC236}">
              <a16:creationId xmlns:a16="http://schemas.microsoft.com/office/drawing/2014/main" id="{B6CFBC12-8774-485E-FF2C-5DD6275B2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2">
            <a:extLst>
              <a:ext uri="{FF2B5EF4-FFF2-40B4-BE49-F238E27FC236}">
                <a16:creationId xmlns:a16="http://schemas.microsoft.com/office/drawing/2014/main" id="{93719FF7-6AF1-5DB8-0830-272BB505622A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4" cy="65482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2">
            <a:extLst>
              <a:ext uri="{FF2B5EF4-FFF2-40B4-BE49-F238E27FC236}">
                <a16:creationId xmlns:a16="http://schemas.microsoft.com/office/drawing/2014/main" id="{346A666F-3961-BC27-28C3-A90EE18BDCEE}"/>
              </a:ext>
            </a:extLst>
          </p:cNvPr>
          <p:cNvSpPr txBox="1"/>
          <p:nvPr/>
        </p:nvSpPr>
        <p:spPr>
          <a:xfrm>
            <a:off x="0" y="654829"/>
            <a:ext cx="12094029" cy="8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300" b="0" i="0" u="none" strike="noStrike" cap="none" dirty="0">
                <a:solidFill>
                  <a:srgbClr val="004E5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Un modello dei flussi del sistema foresta legno in Italia</a:t>
            </a:r>
            <a:endParaRPr sz="3300" b="0" i="0" u="none" strike="noStrike" cap="none" dirty="0">
              <a:solidFill>
                <a:srgbClr val="FFFFFF"/>
              </a:solidFill>
              <a:highlight>
                <a:srgbClr val="004E5A"/>
              </a:highlight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32">
            <a:extLst>
              <a:ext uri="{FF2B5EF4-FFF2-40B4-BE49-F238E27FC236}">
                <a16:creationId xmlns:a16="http://schemas.microsoft.com/office/drawing/2014/main" id="{B92CC4D0-2D57-C160-EC2F-8A35AD0C1A98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563" y="1496530"/>
            <a:ext cx="9918334" cy="53614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5328F54-BC4F-77A3-F982-F261E46FB719}"/>
              </a:ext>
            </a:extLst>
          </p:cNvPr>
          <p:cNvSpPr txBox="1"/>
          <p:nvPr/>
        </p:nvSpPr>
        <p:spPr>
          <a:xfrm>
            <a:off x="282220" y="3193758"/>
            <a:ext cx="11000217" cy="1754326"/>
          </a:xfrm>
          <a:prstGeom prst="rect">
            <a:avLst/>
          </a:prstGeom>
          <a:solidFill>
            <a:srgbClr val="004E59"/>
          </a:solidFill>
        </p:spPr>
        <p:txBody>
          <a:bodyPr wrap="square">
            <a:spAutoFit/>
          </a:bodyPr>
          <a:lstStyle/>
          <a:p>
            <a:r>
              <a:rPr lang="it-IT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Valore della produzione della selvicoltura: 2.736 milioni € (ISTAT) </a:t>
            </a:r>
          </a:p>
          <a:p>
            <a:r>
              <a:rPr lang="it-IT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 </a:t>
            </a:r>
            <a:r>
              <a:rPr lang="it-IT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territorio nazionale produce:</a:t>
            </a:r>
          </a:p>
          <a:p>
            <a:r>
              <a:rPr lang="it-IT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3,7% </a:t>
            </a:r>
            <a:r>
              <a:rPr lang="it-IT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VA del settore primario </a:t>
            </a:r>
          </a:p>
          <a:p>
            <a:r>
              <a:rPr lang="it-IT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0,14% </a:t>
            </a:r>
            <a:r>
              <a:rPr lang="it-IT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PIL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709B3C36-4088-DB00-8C96-06D88A9A981B}"/>
              </a:ext>
            </a:extLst>
          </p:cNvPr>
          <p:cNvSpPr/>
          <p:nvPr/>
        </p:nvSpPr>
        <p:spPr>
          <a:xfrm>
            <a:off x="282220" y="1496530"/>
            <a:ext cx="11000217" cy="1600631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468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>
          <a:extLst>
            <a:ext uri="{FF2B5EF4-FFF2-40B4-BE49-F238E27FC236}">
              <a16:creationId xmlns:a16="http://schemas.microsoft.com/office/drawing/2014/main" id="{44206A49-670F-F196-2D95-90C43C607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2">
            <a:extLst>
              <a:ext uri="{FF2B5EF4-FFF2-40B4-BE49-F238E27FC236}">
                <a16:creationId xmlns:a16="http://schemas.microsoft.com/office/drawing/2014/main" id="{D9D36B92-F735-B724-6717-CD4907A52E76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4" cy="65482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2">
            <a:extLst>
              <a:ext uri="{FF2B5EF4-FFF2-40B4-BE49-F238E27FC236}">
                <a16:creationId xmlns:a16="http://schemas.microsoft.com/office/drawing/2014/main" id="{A2954D28-38DB-E62F-80DC-20D903BAA24C}"/>
              </a:ext>
            </a:extLst>
          </p:cNvPr>
          <p:cNvSpPr txBox="1"/>
          <p:nvPr/>
        </p:nvSpPr>
        <p:spPr>
          <a:xfrm>
            <a:off x="0" y="654829"/>
            <a:ext cx="12116495" cy="8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 dirty="0">
                <a:solidFill>
                  <a:srgbClr val="004E5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Una rappresentazione di maggior dettaglio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Picture 2">
            <a:extLst>
              <a:ext uri="{FF2B5EF4-FFF2-40B4-BE49-F238E27FC236}">
                <a16:creationId xmlns:a16="http://schemas.microsoft.com/office/drawing/2014/main" id="{EA8A719A-8C0C-7BD1-F5B5-74253063A4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502" y="1496530"/>
            <a:ext cx="10772988" cy="525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0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>
          <a:extLst>
            <a:ext uri="{FF2B5EF4-FFF2-40B4-BE49-F238E27FC236}">
              <a16:creationId xmlns:a16="http://schemas.microsoft.com/office/drawing/2014/main" id="{07CFBEDC-40F1-08FC-6BD6-5CD887928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2">
            <a:extLst>
              <a:ext uri="{FF2B5EF4-FFF2-40B4-BE49-F238E27FC236}">
                <a16:creationId xmlns:a16="http://schemas.microsoft.com/office/drawing/2014/main" id="{5BDA863D-644E-798F-CB07-2257B57EC3B0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4" cy="65482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2">
            <a:extLst>
              <a:ext uri="{FF2B5EF4-FFF2-40B4-BE49-F238E27FC236}">
                <a16:creationId xmlns:a16="http://schemas.microsoft.com/office/drawing/2014/main" id="{16691C5F-D443-29C6-72C3-7988CC647FA7}"/>
              </a:ext>
            </a:extLst>
          </p:cNvPr>
          <p:cNvSpPr txBox="1"/>
          <p:nvPr/>
        </p:nvSpPr>
        <p:spPr>
          <a:xfrm>
            <a:off x="0" y="654829"/>
            <a:ext cx="12116495" cy="8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 dirty="0">
                <a:solidFill>
                  <a:srgbClr val="004E5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Una rappresentazione di maggior dettaglio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Picture 2">
            <a:extLst>
              <a:ext uri="{FF2B5EF4-FFF2-40B4-BE49-F238E27FC236}">
                <a16:creationId xmlns:a16="http://schemas.microsoft.com/office/drawing/2014/main" id="{71ED8A14-2D6E-3DC6-80DB-85D7610CC0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502" y="1496530"/>
            <a:ext cx="10772988" cy="5253588"/>
          </a:xfrm>
          <a:prstGeom prst="rect">
            <a:avLst/>
          </a:prstGeom>
        </p:spPr>
      </p:pic>
      <p:sp>
        <p:nvSpPr>
          <p:cNvPr id="146" name="Rettangolo con angoli arrotondati 145">
            <a:extLst>
              <a:ext uri="{FF2B5EF4-FFF2-40B4-BE49-F238E27FC236}">
                <a16:creationId xmlns:a16="http://schemas.microsoft.com/office/drawing/2014/main" id="{51441A5A-3122-1EF4-8D82-6C62ED132382}"/>
              </a:ext>
            </a:extLst>
          </p:cNvPr>
          <p:cNvSpPr/>
          <p:nvPr/>
        </p:nvSpPr>
        <p:spPr>
          <a:xfrm>
            <a:off x="4616245" y="4277032"/>
            <a:ext cx="1312607" cy="280220"/>
          </a:xfrm>
          <a:prstGeom prst="roundRect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7" name="Rettangolo con angoli arrotondati 146">
            <a:extLst>
              <a:ext uri="{FF2B5EF4-FFF2-40B4-BE49-F238E27FC236}">
                <a16:creationId xmlns:a16="http://schemas.microsoft.com/office/drawing/2014/main" id="{4995D02F-815A-FE47-2630-0C1493B49CD0}"/>
              </a:ext>
            </a:extLst>
          </p:cNvPr>
          <p:cNvSpPr/>
          <p:nvPr/>
        </p:nvSpPr>
        <p:spPr>
          <a:xfrm>
            <a:off x="1465005" y="4694904"/>
            <a:ext cx="1573163" cy="260554"/>
          </a:xfrm>
          <a:prstGeom prst="roundRect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8" name="Rettangolo con angoli arrotondati 147">
            <a:extLst>
              <a:ext uri="{FF2B5EF4-FFF2-40B4-BE49-F238E27FC236}">
                <a16:creationId xmlns:a16="http://schemas.microsoft.com/office/drawing/2014/main" id="{8DDD9C2F-27E2-AE98-E694-D0B8552B167F}"/>
              </a:ext>
            </a:extLst>
          </p:cNvPr>
          <p:cNvSpPr/>
          <p:nvPr/>
        </p:nvSpPr>
        <p:spPr>
          <a:xfrm>
            <a:off x="4296697" y="4623619"/>
            <a:ext cx="1573163" cy="260554"/>
          </a:xfrm>
          <a:prstGeom prst="roundRect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7027A52-A345-B048-AD67-C84C7ED573CC}"/>
              </a:ext>
            </a:extLst>
          </p:cNvPr>
          <p:cNvSpPr txBox="1"/>
          <p:nvPr/>
        </p:nvSpPr>
        <p:spPr>
          <a:xfrm>
            <a:off x="1465004" y="4169121"/>
            <a:ext cx="157316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64%</a:t>
            </a:r>
            <a:r>
              <a:rPr lang="it-IT" sz="3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D7EDB0F-F619-8325-79DF-B77E1D8A34C9}"/>
              </a:ext>
            </a:extLst>
          </p:cNvPr>
          <p:cNvSpPr txBox="1"/>
          <p:nvPr/>
        </p:nvSpPr>
        <p:spPr>
          <a:xfrm>
            <a:off x="3291623" y="4446120"/>
            <a:ext cx="10711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73%</a:t>
            </a:r>
            <a:r>
              <a:rPr lang="it-IT" sz="3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A0D0A98-7B7E-D811-7986-E2930BB1D322}"/>
              </a:ext>
            </a:extLst>
          </p:cNvPr>
          <p:cNvSpPr txBox="1"/>
          <p:nvPr/>
        </p:nvSpPr>
        <p:spPr>
          <a:xfrm>
            <a:off x="3038167" y="5202121"/>
            <a:ext cx="9153833" cy="553998"/>
          </a:xfrm>
          <a:prstGeom prst="rect">
            <a:avLst/>
          </a:prstGeom>
          <a:solidFill>
            <a:srgbClr val="004E59"/>
          </a:solidFill>
        </p:spPr>
        <p:txBody>
          <a:bodyPr wrap="square">
            <a:spAutoFit/>
          </a:bodyPr>
          <a:lstStyle/>
          <a:p>
            <a:r>
              <a:rPr lang="it-IT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Produzione di segati, tranciati e compensati: </a:t>
            </a:r>
            <a:r>
              <a:rPr lang="it-IT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3,88 Mm</a:t>
            </a:r>
            <a:r>
              <a:rPr lang="it-IT" sz="3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it-IT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BA18D71-1C2F-CC4A-FCA8-08B8C7C03040}"/>
              </a:ext>
            </a:extLst>
          </p:cNvPr>
          <p:cNvSpPr txBox="1"/>
          <p:nvPr/>
        </p:nvSpPr>
        <p:spPr>
          <a:xfrm>
            <a:off x="3038166" y="5752982"/>
            <a:ext cx="9153833" cy="1000274"/>
          </a:xfrm>
          <a:prstGeom prst="rect">
            <a:avLst/>
          </a:prstGeom>
          <a:solidFill>
            <a:srgbClr val="004E59"/>
          </a:solidFill>
        </p:spPr>
        <p:txBody>
          <a:bodyPr wrap="square">
            <a:spAutoFit/>
          </a:bodyPr>
          <a:lstStyle/>
          <a:p>
            <a:r>
              <a:rPr lang="it-IT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Complessivamente </a:t>
            </a:r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  <a:r>
              <a:rPr lang="it-IT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dipende direttamente o indirettamente da importazioni </a:t>
            </a:r>
          </a:p>
        </p:txBody>
      </p:sp>
    </p:spTree>
    <p:extLst>
      <p:ext uri="{BB962C8B-B14F-4D97-AF65-F5344CB8AC3E}">
        <p14:creationId xmlns:p14="http://schemas.microsoft.com/office/powerpoint/2010/main" val="281509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47" grpId="0" animBg="1"/>
      <p:bldP spid="148" grpId="0" animBg="1"/>
      <p:bldP spid="3" grpId="0"/>
      <p:bldP spid="4" grpId="0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>
          <a:extLst>
            <a:ext uri="{FF2B5EF4-FFF2-40B4-BE49-F238E27FC236}">
              <a16:creationId xmlns:a16="http://schemas.microsoft.com/office/drawing/2014/main" id="{581BA48B-89C1-C8A3-7C9D-2D2AB3F36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2">
            <a:extLst>
              <a:ext uri="{FF2B5EF4-FFF2-40B4-BE49-F238E27FC236}">
                <a16:creationId xmlns:a16="http://schemas.microsoft.com/office/drawing/2014/main" id="{FFD4DE9A-D5A0-1E52-9C1F-C7487F33E6F6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4" cy="65482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2">
            <a:extLst>
              <a:ext uri="{FF2B5EF4-FFF2-40B4-BE49-F238E27FC236}">
                <a16:creationId xmlns:a16="http://schemas.microsoft.com/office/drawing/2014/main" id="{982F1117-63EA-AA9A-6AB5-6F969357205B}"/>
              </a:ext>
            </a:extLst>
          </p:cNvPr>
          <p:cNvSpPr txBox="1"/>
          <p:nvPr/>
        </p:nvSpPr>
        <p:spPr>
          <a:xfrm>
            <a:off x="0" y="654829"/>
            <a:ext cx="12116495" cy="8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 dirty="0">
                <a:solidFill>
                  <a:srgbClr val="004E5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Una rappresentazione di maggior dettaglio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Picture 2">
            <a:extLst>
              <a:ext uri="{FF2B5EF4-FFF2-40B4-BE49-F238E27FC236}">
                <a16:creationId xmlns:a16="http://schemas.microsoft.com/office/drawing/2014/main" id="{D770B556-94A5-2C8B-89DC-6A34C2ECE6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502" y="1496530"/>
            <a:ext cx="10772988" cy="5253588"/>
          </a:xfrm>
          <a:prstGeom prst="rect">
            <a:avLst/>
          </a:prstGeom>
        </p:spPr>
      </p:pic>
      <p:sp>
        <p:nvSpPr>
          <p:cNvPr id="147" name="Rettangolo con angoli arrotondati 146">
            <a:extLst>
              <a:ext uri="{FF2B5EF4-FFF2-40B4-BE49-F238E27FC236}">
                <a16:creationId xmlns:a16="http://schemas.microsoft.com/office/drawing/2014/main" id="{A854596F-1296-EC12-F757-41DB0214FC58}"/>
              </a:ext>
            </a:extLst>
          </p:cNvPr>
          <p:cNvSpPr/>
          <p:nvPr/>
        </p:nvSpPr>
        <p:spPr>
          <a:xfrm>
            <a:off x="1842047" y="3192823"/>
            <a:ext cx="1573163" cy="260554"/>
          </a:xfrm>
          <a:prstGeom prst="roundRect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8" name="Rettangolo con angoli arrotondati 147">
            <a:extLst>
              <a:ext uri="{FF2B5EF4-FFF2-40B4-BE49-F238E27FC236}">
                <a16:creationId xmlns:a16="http://schemas.microsoft.com/office/drawing/2014/main" id="{6F715754-E37B-C4F0-8F0C-D456EFA73D1C}"/>
              </a:ext>
            </a:extLst>
          </p:cNvPr>
          <p:cNvSpPr/>
          <p:nvPr/>
        </p:nvSpPr>
        <p:spPr>
          <a:xfrm>
            <a:off x="3375216" y="3738750"/>
            <a:ext cx="826576" cy="260554"/>
          </a:xfrm>
          <a:prstGeom prst="roundRect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824F562-9B8D-37E5-848A-7B48D80FC066}"/>
              </a:ext>
            </a:extLst>
          </p:cNvPr>
          <p:cNvSpPr txBox="1"/>
          <p:nvPr/>
        </p:nvSpPr>
        <p:spPr>
          <a:xfrm>
            <a:off x="1808799" y="3506252"/>
            <a:ext cx="10711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67%</a:t>
            </a:r>
            <a:r>
              <a:rPr lang="it-IT" sz="3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E44D236-A34A-E49B-FB17-9CEBD5DDB092}"/>
              </a:ext>
            </a:extLst>
          </p:cNvPr>
          <p:cNvSpPr txBox="1"/>
          <p:nvPr/>
        </p:nvSpPr>
        <p:spPr>
          <a:xfrm>
            <a:off x="2572719" y="5202121"/>
            <a:ext cx="9619281" cy="553998"/>
          </a:xfrm>
          <a:prstGeom prst="rect">
            <a:avLst/>
          </a:prstGeom>
          <a:solidFill>
            <a:srgbClr val="004E59"/>
          </a:solidFill>
        </p:spPr>
        <p:txBody>
          <a:bodyPr wrap="square">
            <a:spAutoFit/>
          </a:bodyPr>
          <a:lstStyle/>
          <a:p>
            <a:r>
              <a:rPr lang="it-IT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Produzione di pannelli (particelle, MDF/HDF, altri): </a:t>
            </a:r>
            <a:r>
              <a:rPr lang="it-IT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4,97 Mm</a:t>
            </a:r>
            <a:r>
              <a:rPr lang="it-IT" sz="3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it-IT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777A3C5-96F2-E469-5149-DD7A71C02B35}"/>
              </a:ext>
            </a:extLst>
          </p:cNvPr>
          <p:cNvSpPr txBox="1"/>
          <p:nvPr/>
        </p:nvSpPr>
        <p:spPr>
          <a:xfrm>
            <a:off x="2572720" y="5752982"/>
            <a:ext cx="9619280" cy="1015663"/>
          </a:xfrm>
          <a:prstGeom prst="rect">
            <a:avLst/>
          </a:prstGeom>
          <a:solidFill>
            <a:srgbClr val="004E59"/>
          </a:solidFill>
        </p:spPr>
        <p:txBody>
          <a:bodyPr wrap="square">
            <a:spAutoFit/>
          </a:bodyPr>
          <a:lstStyle/>
          <a:p>
            <a:r>
              <a:rPr lang="it-IT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67% </a:t>
            </a:r>
            <a:r>
              <a:rPr lang="it-IT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legno riciclato (soprattutto p. particelle) +</a:t>
            </a:r>
          </a:p>
          <a:p>
            <a:r>
              <a:rPr lang="it-IT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 </a:t>
            </a:r>
            <a:r>
              <a:rPr lang="it-IT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scarti recuperati nei processi di produzione </a:t>
            </a:r>
          </a:p>
        </p:txBody>
      </p:sp>
    </p:spTree>
    <p:extLst>
      <p:ext uri="{BB962C8B-B14F-4D97-AF65-F5344CB8AC3E}">
        <p14:creationId xmlns:p14="http://schemas.microsoft.com/office/powerpoint/2010/main" val="348692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8" grpId="0" animBg="1"/>
      <p:bldP spid="4" grpId="0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>
          <a:extLst>
            <a:ext uri="{FF2B5EF4-FFF2-40B4-BE49-F238E27FC236}">
              <a16:creationId xmlns:a16="http://schemas.microsoft.com/office/drawing/2014/main" id="{7DD4E687-C3D3-FF91-CB2D-33F6614DF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2">
            <a:extLst>
              <a:ext uri="{FF2B5EF4-FFF2-40B4-BE49-F238E27FC236}">
                <a16:creationId xmlns:a16="http://schemas.microsoft.com/office/drawing/2014/main" id="{4FCC9014-0B69-4542-25F7-432DC7DD258E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4" cy="65482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2">
            <a:extLst>
              <a:ext uri="{FF2B5EF4-FFF2-40B4-BE49-F238E27FC236}">
                <a16:creationId xmlns:a16="http://schemas.microsoft.com/office/drawing/2014/main" id="{4AF2327D-D959-3BB4-0508-86F391467186}"/>
              </a:ext>
            </a:extLst>
          </p:cNvPr>
          <p:cNvSpPr txBox="1"/>
          <p:nvPr/>
        </p:nvSpPr>
        <p:spPr>
          <a:xfrm>
            <a:off x="0" y="654829"/>
            <a:ext cx="12116495" cy="8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 dirty="0">
                <a:solidFill>
                  <a:srgbClr val="004E5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Una rappresentazione di maggior dettaglio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Picture 2">
            <a:extLst>
              <a:ext uri="{FF2B5EF4-FFF2-40B4-BE49-F238E27FC236}">
                <a16:creationId xmlns:a16="http://schemas.microsoft.com/office/drawing/2014/main" id="{73643B40-478D-A592-D5B2-679EE21F95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502" y="1496530"/>
            <a:ext cx="10772988" cy="5253588"/>
          </a:xfrm>
          <a:prstGeom prst="rect">
            <a:avLst/>
          </a:prstGeom>
        </p:spPr>
      </p:pic>
      <p:sp>
        <p:nvSpPr>
          <p:cNvPr id="146" name="Rettangolo con angoli arrotondati 145">
            <a:extLst>
              <a:ext uri="{FF2B5EF4-FFF2-40B4-BE49-F238E27FC236}">
                <a16:creationId xmlns:a16="http://schemas.microsoft.com/office/drawing/2014/main" id="{8B66C905-3E41-EE90-5757-4A013FCE1F61}"/>
              </a:ext>
            </a:extLst>
          </p:cNvPr>
          <p:cNvSpPr/>
          <p:nvPr/>
        </p:nvSpPr>
        <p:spPr>
          <a:xfrm>
            <a:off x="1842048" y="2113640"/>
            <a:ext cx="1573163" cy="298240"/>
          </a:xfrm>
          <a:prstGeom prst="roundRect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8" name="Rettangolo con angoli arrotondati 147">
            <a:extLst>
              <a:ext uri="{FF2B5EF4-FFF2-40B4-BE49-F238E27FC236}">
                <a16:creationId xmlns:a16="http://schemas.microsoft.com/office/drawing/2014/main" id="{EFA3E61F-AD1D-4FFA-88DE-25D007B0ADDC}"/>
              </a:ext>
            </a:extLst>
          </p:cNvPr>
          <p:cNvSpPr/>
          <p:nvPr/>
        </p:nvSpPr>
        <p:spPr>
          <a:xfrm>
            <a:off x="6412884" y="2273855"/>
            <a:ext cx="1289774" cy="298240"/>
          </a:xfrm>
          <a:prstGeom prst="roundRect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7DA6F2E-682A-C19D-EDE4-A304494A9BAA}"/>
              </a:ext>
            </a:extLst>
          </p:cNvPr>
          <p:cNvSpPr txBox="1"/>
          <p:nvPr/>
        </p:nvSpPr>
        <p:spPr>
          <a:xfrm>
            <a:off x="1808799" y="2450626"/>
            <a:ext cx="157316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57%</a:t>
            </a:r>
            <a:r>
              <a:rPr lang="it-IT" sz="3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B573214-8D59-3FFC-CE0F-F2FAABE7EAA3}"/>
              </a:ext>
            </a:extLst>
          </p:cNvPr>
          <p:cNvSpPr txBox="1"/>
          <p:nvPr/>
        </p:nvSpPr>
        <p:spPr>
          <a:xfrm>
            <a:off x="2572719" y="5202121"/>
            <a:ext cx="9619281" cy="553998"/>
          </a:xfrm>
          <a:prstGeom prst="rect">
            <a:avLst/>
          </a:prstGeom>
          <a:solidFill>
            <a:srgbClr val="004E59"/>
          </a:solidFill>
        </p:spPr>
        <p:txBody>
          <a:bodyPr wrap="square">
            <a:spAutoFit/>
          </a:bodyPr>
          <a:lstStyle/>
          <a:p>
            <a:r>
              <a:rPr lang="it-IT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Produzione di carte e cartoni: </a:t>
            </a:r>
            <a:r>
              <a:rPr lang="it-IT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14,54 Mm</a:t>
            </a:r>
            <a:r>
              <a:rPr lang="it-IT" sz="3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it-IT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4FDFBFF-9467-9E06-F731-75FDC09447C3}"/>
              </a:ext>
            </a:extLst>
          </p:cNvPr>
          <p:cNvSpPr txBox="1"/>
          <p:nvPr/>
        </p:nvSpPr>
        <p:spPr>
          <a:xfrm>
            <a:off x="2572720" y="5752982"/>
            <a:ext cx="9619280" cy="1015663"/>
          </a:xfrm>
          <a:prstGeom prst="rect">
            <a:avLst/>
          </a:prstGeom>
          <a:solidFill>
            <a:srgbClr val="004E59"/>
          </a:solidFill>
        </p:spPr>
        <p:txBody>
          <a:bodyPr wrap="square">
            <a:spAutoFit/>
          </a:bodyPr>
          <a:lstStyle/>
          <a:p>
            <a:r>
              <a:rPr lang="it-IT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57% </a:t>
            </a:r>
            <a:r>
              <a:rPr lang="it-IT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carta riciclata </a:t>
            </a:r>
          </a:p>
          <a:p>
            <a:r>
              <a:rPr lang="it-IT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fibre vergini quasi esclusivamente importate</a:t>
            </a:r>
            <a:endParaRPr lang="it-IT" sz="2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A70D3D34-DE81-7EBC-C583-8F558B9A49E6}"/>
              </a:ext>
            </a:extLst>
          </p:cNvPr>
          <p:cNvSpPr/>
          <p:nvPr/>
        </p:nvSpPr>
        <p:spPr>
          <a:xfrm>
            <a:off x="3930572" y="2687708"/>
            <a:ext cx="1289774" cy="298240"/>
          </a:xfrm>
          <a:prstGeom prst="roundRect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5DA90BAE-7AC5-F52D-0F76-44CDF6FBA23F}"/>
              </a:ext>
            </a:extLst>
          </p:cNvPr>
          <p:cNvSpPr/>
          <p:nvPr/>
        </p:nvSpPr>
        <p:spPr>
          <a:xfrm>
            <a:off x="5451112" y="2662422"/>
            <a:ext cx="1520543" cy="298241"/>
          </a:xfrm>
          <a:prstGeom prst="roundRect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67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48" grpId="0" animBg="1"/>
      <p:bldP spid="3" grpId="0"/>
      <p:bldP spid="5" grpId="0" animBg="1"/>
      <p:bldP spid="6" grpId="0" animBg="1"/>
      <p:bldP spid="2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>
          <a:extLst>
            <a:ext uri="{FF2B5EF4-FFF2-40B4-BE49-F238E27FC236}">
              <a16:creationId xmlns:a16="http://schemas.microsoft.com/office/drawing/2014/main" id="{15BC1EA8-3CA0-E5D9-9948-51EDF3478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2">
            <a:extLst>
              <a:ext uri="{FF2B5EF4-FFF2-40B4-BE49-F238E27FC236}">
                <a16:creationId xmlns:a16="http://schemas.microsoft.com/office/drawing/2014/main" id="{B46CE7A8-CC47-2FAE-E91C-CEA10086F01A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4" cy="65482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2">
            <a:extLst>
              <a:ext uri="{FF2B5EF4-FFF2-40B4-BE49-F238E27FC236}">
                <a16:creationId xmlns:a16="http://schemas.microsoft.com/office/drawing/2014/main" id="{5820A156-DE8E-3EBA-F390-35AC52262378}"/>
              </a:ext>
            </a:extLst>
          </p:cNvPr>
          <p:cNvSpPr txBox="1"/>
          <p:nvPr/>
        </p:nvSpPr>
        <p:spPr>
          <a:xfrm>
            <a:off x="0" y="654829"/>
            <a:ext cx="12116495" cy="8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 dirty="0">
                <a:solidFill>
                  <a:srgbClr val="004E5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Consumi 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Picture 2">
            <a:extLst>
              <a:ext uri="{FF2B5EF4-FFF2-40B4-BE49-F238E27FC236}">
                <a16:creationId xmlns:a16="http://schemas.microsoft.com/office/drawing/2014/main" id="{64AFAF7E-92F6-CE50-75CC-60617A0127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502" y="1496530"/>
            <a:ext cx="10772988" cy="5253588"/>
          </a:xfrm>
          <a:prstGeom prst="rect">
            <a:avLst/>
          </a:prstGeom>
        </p:spPr>
      </p:pic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95A5BCC5-54F1-0DFE-043B-239C474A4CB0}"/>
              </a:ext>
            </a:extLst>
          </p:cNvPr>
          <p:cNvSpPr/>
          <p:nvPr/>
        </p:nvSpPr>
        <p:spPr>
          <a:xfrm>
            <a:off x="9531457" y="3042308"/>
            <a:ext cx="2216257" cy="599793"/>
          </a:xfrm>
          <a:prstGeom prst="roundRect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77D73E9-E72B-A058-A2CB-D1CF2E102BBC}"/>
              </a:ext>
            </a:extLst>
          </p:cNvPr>
          <p:cNvSpPr txBox="1"/>
          <p:nvPr/>
        </p:nvSpPr>
        <p:spPr>
          <a:xfrm>
            <a:off x="10352869" y="2539186"/>
            <a:ext cx="19871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10,3 Mm</a:t>
            </a:r>
            <a:r>
              <a:rPr lang="en-US" sz="3000" b="1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</a:t>
            </a:r>
            <a:r>
              <a:rPr lang="it-IT" sz="3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86A39ECF-C478-6DD1-9FEB-C896B50AF841}"/>
              </a:ext>
            </a:extLst>
          </p:cNvPr>
          <p:cNvSpPr/>
          <p:nvPr/>
        </p:nvSpPr>
        <p:spPr>
          <a:xfrm>
            <a:off x="9459466" y="2188152"/>
            <a:ext cx="2216257" cy="353570"/>
          </a:xfrm>
          <a:prstGeom prst="roundRect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D8515AE-E4C4-A92C-554C-886B86D5A874}"/>
              </a:ext>
            </a:extLst>
          </p:cNvPr>
          <p:cNvSpPr txBox="1"/>
          <p:nvPr/>
        </p:nvSpPr>
        <p:spPr>
          <a:xfrm>
            <a:off x="8783830" y="1557275"/>
            <a:ext cx="207160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14,7 Mm</a:t>
            </a:r>
            <a:r>
              <a:rPr lang="en-US" sz="3000" b="1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</a:t>
            </a:r>
            <a:r>
              <a:rPr lang="it-IT" sz="3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B1A96E7A-6137-5662-9EE9-2BD28B1BEAD6}"/>
              </a:ext>
            </a:extLst>
          </p:cNvPr>
          <p:cNvSpPr/>
          <p:nvPr/>
        </p:nvSpPr>
        <p:spPr>
          <a:xfrm>
            <a:off x="9515958" y="5603379"/>
            <a:ext cx="2216257" cy="353570"/>
          </a:xfrm>
          <a:prstGeom prst="roundRect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968C3556-2C94-3329-81A7-E516E9A3857C}"/>
              </a:ext>
            </a:extLst>
          </p:cNvPr>
          <p:cNvSpPr/>
          <p:nvPr/>
        </p:nvSpPr>
        <p:spPr>
          <a:xfrm>
            <a:off x="9531457" y="6050203"/>
            <a:ext cx="2216257" cy="353570"/>
          </a:xfrm>
          <a:prstGeom prst="roundRect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27C58DF-167E-88FF-5EDE-1FD708D84F66}"/>
              </a:ext>
            </a:extLst>
          </p:cNvPr>
          <p:cNvSpPr txBox="1"/>
          <p:nvPr/>
        </p:nvSpPr>
        <p:spPr>
          <a:xfrm>
            <a:off x="6096000" y="6369293"/>
            <a:ext cx="616799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27,3 Mm</a:t>
            </a:r>
            <a:r>
              <a:rPr lang="en-US" sz="3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(75%) + 5,4 Mm</a:t>
            </a:r>
            <a:r>
              <a:rPr lang="en-US" sz="3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(15%) </a:t>
            </a:r>
            <a:endParaRPr lang="it-IT" sz="30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F889EFE-082F-D656-BE33-835B46940166}"/>
              </a:ext>
            </a:extLst>
          </p:cNvPr>
          <p:cNvSpPr txBox="1"/>
          <p:nvPr/>
        </p:nvSpPr>
        <p:spPr>
          <a:xfrm>
            <a:off x="9983324" y="4606627"/>
            <a:ext cx="22162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3,6 Mm</a:t>
            </a:r>
            <a:r>
              <a:rPr lang="en-US" sz="3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(10%)</a:t>
            </a:r>
            <a:endParaRPr lang="it-IT" sz="30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B4D7298C-BA6B-0168-B56C-49323496571E}"/>
              </a:ext>
            </a:extLst>
          </p:cNvPr>
          <p:cNvSpPr/>
          <p:nvPr/>
        </p:nvSpPr>
        <p:spPr>
          <a:xfrm>
            <a:off x="850005" y="6171311"/>
            <a:ext cx="2216257" cy="353570"/>
          </a:xfrm>
          <a:prstGeom prst="roundRect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8FF9E90-7A26-F437-4774-AAF83439698C}"/>
              </a:ext>
            </a:extLst>
          </p:cNvPr>
          <p:cNvSpPr txBox="1"/>
          <p:nvPr/>
        </p:nvSpPr>
        <p:spPr>
          <a:xfrm>
            <a:off x="2825300" y="6071097"/>
            <a:ext cx="298261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9,5 Mm</a:t>
            </a:r>
            <a:r>
              <a:rPr lang="en-US" sz="3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(25%)</a:t>
            </a:r>
            <a:endParaRPr lang="it-IT" sz="30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63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 animBg="1"/>
      <p:bldP spid="10" grpId="0"/>
      <p:bldP spid="11" grpId="0" animBg="1"/>
      <p:bldP spid="12" grpId="0" animBg="1"/>
      <p:bldP spid="14" grpId="0"/>
      <p:bldP spid="15" grpId="0"/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>
          <a:extLst>
            <a:ext uri="{FF2B5EF4-FFF2-40B4-BE49-F238E27FC236}">
              <a16:creationId xmlns:a16="http://schemas.microsoft.com/office/drawing/2014/main" id="{B775012C-128B-4296-14E7-D5E0DBAFD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8">
            <a:extLst>
              <a:ext uri="{FF2B5EF4-FFF2-40B4-BE49-F238E27FC236}">
                <a16:creationId xmlns:a16="http://schemas.microsoft.com/office/drawing/2014/main" id="{B8370588-19CA-251F-825D-B422A37FFA60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4" cy="65482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8">
            <a:extLst>
              <a:ext uri="{FF2B5EF4-FFF2-40B4-BE49-F238E27FC236}">
                <a16:creationId xmlns:a16="http://schemas.microsoft.com/office/drawing/2014/main" id="{A2B7A2BD-6BF8-7FA3-11B8-FAE35B2412A1}"/>
              </a:ext>
            </a:extLst>
          </p:cNvPr>
          <p:cNvSpPr txBox="1"/>
          <p:nvPr/>
        </p:nvSpPr>
        <p:spPr>
          <a:xfrm>
            <a:off x="1421200" y="780766"/>
            <a:ext cx="9349600" cy="15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 dirty="0">
                <a:solidFill>
                  <a:srgbClr val="004E5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Contestualizziamo il tema</a:t>
            </a:r>
            <a:endParaRPr sz="3600" b="0" i="0" u="none" strike="noStrike" cap="none" dirty="0">
              <a:solidFill>
                <a:srgbClr val="FFFFFF"/>
              </a:solidFill>
              <a:highlight>
                <a:srgbClr val="004E5A"/>
              </a:highlight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B8C48F2-7B22-DAA3-6FC3-A895CD04D4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08" y="3726398"/>
            <a:ext cx="7305573" cy="3077811"/>
          </a:xfrm>
          <a:prstGeom prst="rect">
            <a:avLst/>
          </a:prstGeom>
        </p:spPr>
      </p:pic>
      <p:pic>
        <p:nvPicPr>
          <p:cNvPr id="4" name="Immagine 3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22800B61-3A45-17ED-F47D-5789D283EC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0021" y="1533166"/>
            <a:ext cx="3644765" cy="5128563"/>
          </a:xfrm>
          <a:prstGeom prst="rect">
            <a:avLst/>
          </a:prstGeom>
        </p:spPr>
      </p:pic>
      <p:pic>
        <p:nvPicPr>
          <p:cNvPr id="6" name="Immagine 5" descr="Immagine che contiene testo, schermata, Carattere, logo&#10;&#10;Il contenuto generato dall'IA potrebbe non essere corretto.">
            <a:extLst>
              <a:ext uri="{FF2B5EF4-FFF2-40B4-BE49-F238E27FC236}">
                <a16:creationId xmlns:a16="http://schemas.microsoft.com/office/drawing/2014/main" id="{A6A4AD8B-D71D-92BA-CABD-A4C2CD0EEB3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08" y="1350159"/>
            <a:ext cx="7185541" cy="1275743"/>
          </a:xfrm>
          <a:prstGeom prst="rect">
            <a:avLst/>
          </a:prstGeom>
        </p:spPr>
      </p:pic>
      <p:pic>
        <p:nvPicPr>
          <p:cNvPr id="8" name="Immagine 7" descr="Immagine che contiene testo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63C9AED2-DB20-1343-F726-F77144AF444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488" y="2625903"/>
            <a:ext cx="7193561" cy="123239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CCE6FF9-013F-CA4E-2F91-DDA38FB1BF8D}"/>
              </a:ext>
            </a:extLst>
          </p:cNvPr>
          <p:cNvSpPr txBox="1"/>
          <p:nvPr/>
        </p:nvSpPr>
        <p:spPr>
          <a:xfrm>
            <a:off x="8508732" y="6551270"/>
            <a:ext cx="3683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Fonte: Strategia Forestale Nazionale, p. 8 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86FFF145-0CAD-EFCD-25C0-19ED75B81270}"/>
              </a:ext>
            </a:extLst>
          </p:cNvPr>
          <p:cNvSpPr/>
          <p:nvPr/>
        </p:nvSpPr>
        <p:spPr>
          <a:xfrm>
            <a:off x="9942897" y="2483317"/>
            <a:ext cx="1742172" cy="61601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FCC89625-DBC2-E0D7-BC9E-FAC77710DA5B}"/>
              </a:ext>
            </a:extLst>
          </p:cNvPr>
          <p:cNvSpPr/>
          <p:nvPr/>
        </p:nvSpPr>
        <p:spPr>
          <a:xfrm>
            <a:off x="1268931" y="4957294"/>
            <a:ext cx="5690134" cy="66782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igura a mano libera 11">
            <a:extLst>
              <a:ext uri="{FF2B5EF4-FFF2-40B4-BE49-F238E27FC236}">
                <a16:creationId xmlns:a16="http://schemas.microsoft.com/office/drawing/2014/main" id="{DD264A76-9AC1-853E-9EEF-0681007289C0}"/>
              </a:ext>
            </a:extLst>
          </p:cNvPr>
          <p:cNvSpPr/>
          <p:nvPr/>
        </p:nvSpPr>
        <p:spPr>
          <a:xfrm>
            <a:off x="6968691" y="2693460"/>
            <a:ext cx="2993456" cy="2677437"/>
          </a:xfrm>
          <a:custGeom>
            <a:avLst/>
            <a:gdLst>
              <a:gd name="connsiteX0" fmla="*/ 0 w 2993456"/>
              <a:gd name="connsiteY0" fmla="*/ 2677437 h 2677437"/>
              <a:gd name="connsiteX1" fmla="*/ 1106905 w 2993456"/>
              <a:gd name="connsiteY1" fmla="*/ 1926666 h 2677437"/>
              <a:gd name="connsiteX2" fmla="*/ 2406315 w 2993456"/>
              <a:gd name="connsiteY2" fmla="*/ 271121 h 2677437"/>
              <a:gd name="connsiteX3" fmla="*/ 2993456 w 2993456"/>
              <a:gd name="connsiteY3" fmla="*/ 20864 h 267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3456" h="2677437">
                <a:moveTo>
                  <a:pt x="0" y="2677437"/>
                </a:moveTo>
                <a:cubicBezTo>
                  <a:pt x="352926" y="2502578"/>
                  <a:pt x="705853" y="2327719"/>
                  <a:pt x="1106905" y="1926666"/>
                </a:cubicBezTo>
                <a:cubicBezTo>
                  <a:pt x="1507957" y="1525613"/>
                  <a:pt x="2091890" y="588755"/>
                  <a:pt x="2406315" y="271121"/>
                </a:cubicBezTo>
                <a:cubicBezTo>
                  <a:pt x="2720740" y="-46513"/>
                  <a:pt x="2857098" y="-12825"/>
                  <a:pt x="2993456" y="2086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35064D54-1328-82F9-686D-1AEC483E30AB}"/>
              </a:ext>
            </a:extLst>
          </p:cNvPr>
          <p:cNvSpPr/>
          <p:nvPr/>
        </p:nvSpPr>
        <p:spPr>
          <a:xfrm>
            <a:off x="1259306" y="5682865"/>
            <a:ext cx="5690134" cy="1098992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307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>
          <a:extLst>
            <a:ext uri="{FF2B5EF4-FFF2-40B4-BE49-F238E27FC236}">
              <a16:creationId xmlns:a16="http://schemas.microsoft.com/office/drawing/2014/main" id="{D75B1CD6-1441-AD2A-3D69-36F5D6CCF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2">
            <a:extLst>
              <a:ext uri="{FF2B5EF4-FFF2-40B4-BE49-F238E27FC236}">
                <a16:creationId xmlns:a16="http://schemas.microsoft.com/office/drawing/2014/main" id="{B937EBDA-931B-7AB0-F7E8-3066C5E62D7F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4" cy="65482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2">
            <a:extLst>
              <a:ext uri="{FF2B5EF4-FFF2-40B4-BE49-F238E27FC236}">
                <a16:creationId xmlns:a16="http://schemas.microsoft.com/office/drawing/2014/main" id="{B743BB62-0D6F-1E2A-CE71-D4234757500B}"/>
              </a:ext>
            </a:extLst>
          </p:cNvPr>
          <p:cNvSpPr txBox="1"/>
          <p:nvPr/>
        </p:nvSpPr>
        <p:spPr>
          <a:xfrm>
            <a:off x="0" y="946028"/>
            <a:ext cx="12116495" cy="8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 dirty="0">
                <a:solidFill>
                  <a:srgbClr val="004E5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Consumi: un quadro di sintesi 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D7847283-8D78-E2FE-CC0C-89DB540B5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411376"/>
              </p:ext>
            </p:extLst>
          </p:nvPr>
        </p:nvGraphicFramePr>
        <p:xfrm>
          <a:off x="1651630" y="1703507"/>
          <a:ext cx="8539566" cy="4695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0849">
                  <a:extLst>
                    <a:ext uri="{9D8B030D-6E8A-4147-A177-3AD203B41FA5}">
                      <a16:colId xmlns:a16="http://schemas.microsoft.com/office/drawing/2014/main" val="2887716799"/>
                    </a:ext>
                  </a:extLst>
                </a:gridCol>
                <a:gridCol w="1425615">
                  <a:extLst>
                    <a:ext uri="{9D8B030D-6E8A-4147-A177-3AD203B41FA5}">
                      <a16:colId xmlns:a16="http://schemas.microsoft.com/office/drawing/2014/main" val="3646871617"/>
                    </a:ext>
                  </a:extLst>
                </a:gridCol>
                <a:gridCol w="2513102">
                  <a:extLst>
                    <a:ext uri="{9D8B030D-6E8A-4147-A177-3AD203B41FA5}">
                      <a16:colId xmlns:a16="http://schemas.microsoft.com/office/drawing/2014/main" val="333400437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r>
                        <a:rPr lang="it-IT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2400" b="1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su TOTALE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068577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Carte e cartoni (finiti)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14,7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240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24,0%</a:t>
                      </a:r>
                      <a:endParaRPr lang="it-IT" sz="24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5869785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Prodotti in legno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10,3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240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16,8%</a:t>
                      </a:r>
                      <a:endParaRPr lang="it-IT" sz="24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082366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21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Edilizia e costruzioni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21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2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4285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21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 e arredi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21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2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831763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21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Imballaggi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21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2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956995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21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Altri prodotti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21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2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16,5%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96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it-IT" sz="2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Totale impieghi industriali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2400" b="1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40,8%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299222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Consumo industriale biomasse 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240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5,9%</a:t>
                      </a:r>
                      <a:endParaRPr lang="it-IT" sz="24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8798557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Teleriscaldamento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240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8,8%</a:t>
                      </a:r>
                      <a:endParaRPr lang="it-IT" sz="24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906989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Impianti domestici e commerciali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27,3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240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44,5%</a:t>
                      </a:r>
                      <a:endParaRPr lang="it-IT" sz="24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209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it-IT" sz="2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Totale impieghi energetici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it-IT" sz="2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36,3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2400" b="1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59,2%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0065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61,3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2400" b="1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5548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33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>
          <a:extLst>
            <a:ext uri="{FF2B5EF4-FFF2-40B4-BE49-F238E27FC236}">
              <a16:creationId xmlns:a16="http://schemas.microsoft.com/office/drawing/2014/main" id="{489EE620-9AFF-0F31-FF20-FA4BF5591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2">
            <a:extLst>
              <a:ext uri="{FF2B5EF4-FFF2-40B4-BE49-F238E27FC236}">
                <a16:creationId xmlns:a16="http://schemas.microsoft.com/office/drawing/2014/main" id="{509CAE88-75B2-AF3F-FC31-323AEC6D1E87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4" cy="65482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2">
            <a:extLst>
              <a:ext uri="{FF2B5EF4-FFF2-40B4-BE49-F238E27FC236}">
                <a16:creationId xmlns:a16="http://schemas.microsoft.com/office/drawing/2014/main" id="{6C5992CB-7A54-0DCD-5082-C41C143779BC}"/>
              </a:ext>
            </a:extLst>
          </p:cNvPr>
          <p:cNvSpPr txBox="1"/>
          <p:nvPr/>
        </p:nvSpPr>
        <p:spPr>
          <a:xfrm>
            <a:off x="0" y="810939"/>
            <a:ext cx="12116495" cy="8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 dirty="0">
                <a:solidFill>
                  <a:srgbClr val="004E5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Alcune considerazioni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E81717D-7781-6B80-D6A1-F7CCFD5EABD3}"/>
              </a:ext>
            </a:extLst>
          </p:cNvPr>
          <p:cNvSpPr txBox="1"/>
          <p:nvPr/>
        </p:nvSpPr>
        <p:spPr>
          <a:xfrm>
            <a:off x="694342" y="1499007"/>
            <a:ext cx="114221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Prelievi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nazionali e 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usi industriali 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fortemente 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disaccoppiati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Limitata 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movimentazione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del legno, limitato 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uso a cascata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Dipendenza dall’import 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per segati, tranciati e compensati (e per paste di cellulosa)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7F4B0C3-A34F-54D2-24A7-15B7096F806A}"/>
              </a:ext>
            </a:extLst>
          </p:cNvPr>
          <p:cNvSpPr txBox="1"/>
          <p:nvPr/>
        </p:nvSpPr>
        <p:spPr>
          <a:xfrm>
            <a:off x="1203201" y="3708346"/>
            <a:ext cx="104489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Mancata valorizzazione filiere locali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Possibili impatti negativi nei paesi d’origine e complessità gestionali (es. EUDR)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8A9E170-0966-EA15-FC54-3AEC962F94EC}"/>
              </a:ext>
            </a:extLst>
          </p:cNvPr>
          <p:cNvSpPr txBox="1"/>
          <p:nvPr/>
        </p:nvSpPr>
        <p:spPr>
          <a:xfrm>
            <a:off x="694342" y="5179023"/>
            <a:ext cx="10957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Ruolo centrale del 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materiale riciclato/di recupero 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pannelli (particelle) e carte 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EF5A84A-0AB2-1472-6BC3-3221C4A4211D}"/>
              </a:ext>
            </a:extLst>
          </p:cNvPr>
          <p:cNvSpPr txBox="1"/>
          <p:nvPr/>
        </p:nvSpPr>
        <p:spPr>
          <a:xfrm>
            <a:off x="1203201" y="6133130"/>
            <a:ext cx="1098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Bioeconomia circolare </a:t>
            </a: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(Strategie UE e nazionale per la Bioeconomia)</a:t>
            </a:r>
          </a:p>
        </p:txBody>
      </p:sp>
    </p:spTree>
    <p:extLst>
      <p:ext uri="{BB962C8B-B14F-4D97-AF65-F5344CB8AC3E}">
        <p14:creationId xmlns:p14="http://schemas.microsoft.com/office/powerpoint/2010/main" val="211656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>
          <a:extLst>
            <a:ext uri="{FF2B5EF4-FFF2-40B4-BE49-F238E27FC236}">
              <a16:creationId xmlns:a16="http://schemas.microsoft.com/office/drawing/2014/main" id="{67FD1D68-6995-EFCB-FE7D-2602BDEBC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4">
            <a:extLst>
              <a:ext uri="{FF2B5EF4-FFF2-40B4-BE49-F238E27FC236}">
                <a16:creationId xmlns:a16="http://schemas.microsoft.com/office/drawing/2014/main" id="{98A652A2-9540-F60D-D397-5BA8EA481745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4" cy="6548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14CE529-2BB4-145C-53BF-A91D0CF1462A}"/>
              </a:ext>
            </a:extLst>
          </p:cNvPr>
          <p:cNvSpPr txBox="1"/>
          <p:nvPr/>
        </p:nvSpPr>
        <p:spPr>
          <a:xfrm>
            <a:off x="532832" y="6550223"/>
            <a:ext cx="57567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www.reterurale.it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/foreste/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StrategiaForestaleNazionale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640006D-E479-5580-56E9-D6ECE80ED92F}"/>
              </a:ext>
            </a:extLst>
          </p:cNvPr>
          <p:cNvSpPr txBox="1"/>
          <p:nvPr/>
        </p:nvSpPr>
        <p:spPr>
          <a:xfrm>
            <a:off x="5511044" y="1484224"/>
            <a:ext cx="5847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Come colmare le lacune e valorizzare i punti di forza del sistema?</a:t>
            </a:r>
          </a:p>
        </p:txBody>
      </p:sp>
      <p:pic>
        <p:nvPicPr>
          <p:cNvPr id="13" name="Immagine 12" descr="Immagine che contiene testo, schermata, grafica, design&#10;&#10;Il contenuto generato dall'IA potrebbe non essere corretto.">
            <a:extLst>
              <a:ext uri="{FF2B5EF4-FFF2-40B4-BE49-F238E27FC236}">
                <a16:creationId xmlns:a16="http://schemas.microsoft.com/office/drawing/2014/main" id="{D4DAC732-0C29-EB52-B625-21739B2FC1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502" y="868261"/>
            <a:ext cx="4105787" cy="5354119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09F6318-8964-7351-C1FF-AB00240A0FA5}"/>
              </a:ext>
            </a:extLst>
          </p:cNvPr>
          <p:cNvSpPr txBox="1"/>
          <p:nvPr/>
        </p:nvSpPr>
        <p:spPr>
          <a:xfrm>
            <a:off x="5511044" y="3545320"/>
            <a:ext cx="58479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Partire da una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visione strategica condivisa 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(Strategia Forestale Nazionale)</a:t>
            </a:r>
            <a:endParaRPr lang="it-IT" sz="3000" dirty="0"/>
          </a:p>
        </p:txBody>
      </p:sp>
    </p:spTree>
    <p:extLst>
      <p:ext uri="{BB962C8B-B14F-4D97-AF65-F5344CB8AC3E}">
        <p14:creationId xmlns:p14="http://schemas.microsoft.com/office/powerpoint/2010/main" val="117543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>
          <a:extLst>
            <a:ext uri="{FF2B5EF4-FFF2-40B4-BE49-F238E27FC236}">
              <a16:creationId xmlns:a16="http://schemas.microsoft.com/office/drawing/2014/main" id="{EB252458-610E-0B22-3A3A-F60885BF0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4">
            <a:extLst>
              <a:ext uri="{FF2B5EF4-FFF2-40B4-BE49-F238E27FC236}">
                <a16:creationId xmlns:a16="http://schemas.microsoft.com/office/drawing/2014/main" id="{53629D9C-FC3A-6912-042F-A8CF3AF19E9E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4" cy="6548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6ECC615-D7FD-5F31-7074-4622BA1CB4B8}"/>
              </a:ext>
            </a:extLst>
          </p:cNvPr>
          <p:cNvSpPr txBox="1"/>
          <p:nvPr/>
        </p:nvSpPr>
        <p:spPr>
          <a:xfrm>
            <a:off x="532832" y="6550223"/>
            <a:ext cx="57567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www.reterurale.it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/foreste/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StrategiaForestaleNazionale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 descr="Immagine che contiene testo, schermata, numero, Carattere&#10;&#10;Il contenuto generato dall'IA potrebbe non essere corretto.">
            <a:extLst>
              <a:ext uri="{FF2B5EF4-FFF2-40B4-BE49-F238E27FC236}">
                <a16:creationId xmlns:a16="http://schemas.microsoft.com/office/drawing/2014/main" id="{D0716A7A-B146-84A5-DDB5-0DD6BFDCF0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832" y="708408"/>
            <a:ext cx="5124049" cy="584181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95E0A5D-95FC-E041-ADF9-8DFEAA18C1E4}"/>
              </a:ext>
            </a:extLst>
          </p:cNvPr>
          <p:cNvSpPr txBox="1"/>
          <p:nvPr/>
        </p:nvSpPr>
        <p:spPr>
          <a:xfrm>
            <a:off x="6146936" y="848083"/>
            <a:ext cx="57567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/>
              <a:t>«I presupposti»</a:t>
            </a:r>
          </a:p>
          <a:p>
            <a:r>
              <a:rPr lang="it-IT" sz="3000" dirty="0"/>
              <a:t>Programmazione</a:t>
            </a:r>
          </a:p>
          <a:p>
            <a:r>
              <a:rPr lang="it-IT" sz="3000" dirty="0"/>
              <a:t>Pianificazione</a:t>
            </a:r>
          </a:p>
          <a:p>
            <a:r>
              <a:rPr lang="it-IT" sz="3000" dirty="0"/>
              <a:t>Gestione attiva e multifunzionale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5A5DCF1-66F6-B42A-317D-0FD23107261C}"/>
              </a:ext>
            </a:extLst>
          </p:cNvPr>
          <p:cNvSpPr txBox="1"/>
          <p:nvPr/>
        </p:nvSpPr>
        <p:spPr>
          <a:xfrm>
            <a:off x="6146936" y="3267629"/>
            <a:ext cx="57567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/>
              <a:t>Risorse forestali e contributo alle economie locali e allo sviluppo delle aree interne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D6202D3B-4855-349B-B7CD-382D69A3E36F}"/>
              </a:ext>
            </a:extLst>
          </p:cNvPr>
          <p:cNvSpPr/>
          <p:nvPr/>
        </p:nvSpPr>
        <p:spPr>
          <a:xfrm>
            <a:off x="1022888" y="3595608"/>
            <a:ext cx="4525505" cy="82141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368A3397-D6ED-0862-DD63-FE4F1EC2A20B}"/>
              </a:ext>
            </a:extLst>
          </p:cNvPr>
          <p:cNvSpPr/>
          <p:nvPr/>
        </p:nvSpPr>
        <p:spPr>
          <a:xfrm>
            <a:off x="1022887" y="4662210"/>
            <a:ext cx="4525505" cy="51422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B86D851-58EA-030D-3726-9A8B2DD6F7BB}"/>
              </a:ext>
            </a:extLst>
          </p:cNvPr>
          <p:cNvSpPr txBox="1"/>
          <p:nvPr/>
        </p:nvSpPr>
        <p:spPr>
          <a:xfrm>
            <a:off x="6146937" y="4919322"/>
            <a:ext cx="604506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Italia: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100" dirty="0"/>
              <a:t>2° paese al mondo e 1° in Europa per certificati di catena di custodia (COC) FSC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100" dirty="0"/>
              <a:t>4° paese al mondo e in Europa per certificati COC PEFC</a:t>
            </a:r>
          </a:p>
        </p:txBody>
      </p:sp>
    </p:spTree>
    <p:extLst>
      <p:ext uri="{BB962C8B-B14F-4D97-AF65-F5344CB8AC3E}">
        <p14:creationId xmlns:p14="http://schemas.microsoft.com/office/powerpoint/2010/main" val="403314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9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>
          <a:extLst>
            <a:ext uri="{FF2B5EF4-FFF2-40B4-BE49-F238E27FC236}">
              <a16:creationId xmlns:a16="http://schemas.microsoft.com/office/drawing/2014/main" id="{D14A85AA-C1A3-BA34-8C5A-97365314A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4">
            <a:extLst>
              <a:ext uri="{FF2B5EF4-FFF2-40B4-BE49-F238E27FC236}">
                <a16:creationId xmlns:a16="http://schemas.microsoft.com/office/drawing/2014/main" id="{565D9FD4-FD8C-C815-EA4B-658EC8C779C2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4" cy="654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Immagine che contiene testo, schermata, albero&#10;&#10;Il contenuto generato dall'IA potrebbe non essere corretto.">
            <a:extLst>
              <a:ext uri="{FF2B5EF4-FFF2-40B4-BE49-F238E27FC236}">
                <a16:creationId xmlns:a16="http://schemas.microsoft.com/office/drawing/2014/main" id="{5B3B2B3E-C8DE-AAE4-77E4-D00984CA29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04" y="1600794"/>
            <a:ext cx="7947764" cy="389670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A9C1D31-8C98-5F22-B73B-BF098FB445DE}"/>
              </a:ext>
            </a:extLst>
          </p:cNvPr>
          <p:cNvSpPr txBox="1"/>
          <p:nvPr/>
        </p:nvSpPr>
        <p:spPr>
          <a:xfrm>
            <a:off x="538203" y="5497503"/>
            <a:ext cx="2340517" cy="319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www.italiaforestalegno.it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DF911A3-C973-C15C-7EE3-2125A40B5364}"/>
              </a:ext>
            </a:extLst>
          </p:cNvPr>
          <p:cNvSpPr txBox="1"/>
          <p:nvPr/>
        </p:nvSpPr>
        <p:spPr>
          <a:xfrm>
            <a:off x="8592932" y="2023344"/>
            <a:ext cx="352933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>
                <a:latin typeface="Arial" panose="020B0604020202020204" pitchFamily="34" charset="0"/>
                <a:cs typeface="Arial" panose="020B0604020202020204" pitchFamily="34" charset="0"/>
              </a:rPr>
              <a:t>Dal 2023 una </a:t>
            </a:r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cabina di regia</a:t>
            </a:r>
            <a:r>
              <a:rPr lang="it-IT" sz="2500" dirty="0">
                <a:latin typeface="Arial" panose="020B0604020202020204" pitchFamily="34" charset="0"/>
                <a:cs typeface="Arial" panose="020B0604020202020204" pitchFamily="34" charset="0"/>
              </a:rPr>
              <a:t> di respiro nazionale</a:t>
            </a:r>
          </a:p>
          <a:p>
            <a:r>
              <a:rPr lang="it-IT" sz="2500" dirty="0">
                <a:latin typeface="Arial" panose="020B0604020202020204" pitchFamily="34" charset="0"/>
                <a:cs typeface="Arial" panose="020B0604020202020204" pitchFamily="34" charset="0"/>
              </a:rPr>
              <a:t>(voce, rappresentanza, supporto e visibilità al settore) all’interno di una </a:t>
            </a:r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visione condivisa </a:t>
            </a:r>
            <a:r>
              <a:rPr lang="it-IT" sz="2500" dirty="0">
                <a:latin typeface="Arial" panose="020B0604020202020204" pitchFamily="34" charset="0"/>
                <a:cs typeface="Arial" panose="020B0604020202020204" pitchFamily="34" charset="0"/>
              </a:rPr>
              <a:t>(Strategia Forestale Nazionale)</a:t>
            </a:r>
          </a:p>
        </p:txBody>
      </p:sp>
    </p:spTree>
    <p:extLst>
      <p:ext uri="{BB962C8B-B14F-4D97-AF65-F5344CB8AC3E}">
        <p14:creationId xmlns:p14="http://schemas.microsoft.com/office/powerpoint/2010/main" val="178058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>
          <a:extLst>
            <a:ext uri="{FF2B5EF4-FFF2-40B4-BE49-F238E27FC236}">
              <a16:creationId xmlns:a16="http://schemas.microsoft.com/office/drawing/2014/main" id="{E3617AA5-0296-5450-D748-955910C0F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4">
            <a:extLst>
              <a:ext uri="{FF2B5EF4-FFF2-40B4-BE49-F238E27FC236}">
                <a16:creationId xmlns:a16="http://schemas.microsoft.com/office/drawing/2014/main" id="{A41C5A1D-4E2F-24CA-D956-17773591FC97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4" cy="6548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60F2713-BB92-1948-5B63-6F3E609B1D5A}"/>
              </a:ext>
            </a:extLst>
          </p:cNvPr>
          <p:cNvSpPr txBox="1"/>
          <p:nvPr/>
        </p:nvSpPr>
        <p:spPr>
          <a:xfrm>
            <a:off x="4273658" y="3036374"/>
            <a:ext cx="7884145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it-IT" sz="2600" b="1" dirty="0"/>
              <a:t>25 Mln Euro </a:t>
            </a:r>
            <a:r>
              <a:rPr lang="it-IT" sz="2600" dirty="0"/>
              <a:t>al rafforzamento della filiera foresta-legno </a:t>
            </a:r>
            <a:endParaRPr lang="it-IT" sz="2600" b="1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it-IT" sz="2600" b="1" dirty="0"/>
              <a:t>5</a:t>
            </a:r>
            <a:r>
              <a:rPr lang="it-IT" sz="2600" dirty="0"/>
              <a:t> </a:t>
            </a:r>
            <a:r>
              <a:rPr lang="it-IT" sz="2600" b="1" dirty="0"/>
              <a:t>Mln Euro</a:t>
            </a:r>
            <a:r>
              <a:rPr lang="it-IT" sz="2600" dirty="0"/>
              <a:t> di risorse dedicate specificatamente alla vivaistica forestale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it-IT" sz="2600" b="1" dirty="0"/>
              <a:t>60%</a:t>
            </a:r>
            <a:r>
              <a:rPr lang="it-IT" sz="2600" dirty="0"/>
              <a:t> a imprese micro e medio-piccole</a:t>
            </a:r>
            <a:endParaRPr lang="it-IT" sz="2600" b="1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it-IT" sz="2600" dirty="0"/>
              <a:t>Incentivi per partecipanti ad </a:t>
            </a:r>
            <a:r>
              <a:rPr lang="it-IT" sz="2600" b="1" dirty="0"/>
              <a:t>Accordi di Foresta </a:t>
            </a:r>
            <a:r>
              <a:rPr lang="it-IT" sz="2600" dirty="0"/>
              <a:t>e imprese </a:t>
            </a:r>
            <a:r>
              <a:rPr lang="it-IT" sz="2600" b="1" dirty="0"/>
              <a:t>certificate</a:t>
            </a:r>
            <a:r>
              <a:rPr lang="it-IT" sz="2600" dirty="0"/>
              <a:t> per gestione forestale responsabile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724013B-83FB-DED3-A13B-11E4E99B5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222" y="855883"/>
            <a:ext cx="3781386" cy="54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86C9C66-249C-FA53-D8AE-8DF55E1EE980}"/>
              </a:ext>
            </a:extLst>
          </p:cNvPr>
          <p:cNvSpPr txBox="1"/>
          <p:nvPr/>
        </p:nvSpPr>
        <p:spPr>
          <a:xfrm>
            <a:off x="4273658" y="1171982"/>
            <a:ext cx="77261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0" dirty="0"/>
              <a:t>Contributo allo sviluppo del Decreto Interministeriale attuativo dell’art. 8 della Legge n. 206/2023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75C4ED3-C6DF-558F-22E1-7261EDE025E4}"/>
              </a:ext>
            </a:extLst>
          </p:cNvPr>
          <p:cNvSpPr txBox="1"/>
          <p:nvPr/>
        </p:nvSpPr>
        <p:spPr>
          <a:xfrm>
            <a:off x="337087" y="6530637"/>
            <a:ext cx="10883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www.italiaforestalegno.it</a:t>
            </a:r>
            <a:r>
              <a:rPr lang="it-IT" dirty="0"/>
              <a:t>/</a:t>
            </a:r>
            <a:r>
              <a:rPr lang="it-IT" dirty="0" err="1"/>
              <a:t>wp-content</a:t>
            </a:r>
            <a:r>
              <a:rPr lang="it-IT" dirty="0"/>
              <a:t>/uploads/2025/04/DM_legno_2025.pdf</a:t>
            </a:r>
          </a:p>
        </p:txBody>
      </p:sp>
    </p:spTree>
    <p:extLst>
      <p:ext uri="{BB962C8B-B14F-4D97-AF65-F5344CB8AC3E}">
        <p14:creationId xmlns:p14="http://schemas.microsoft.com/office/powerpoint/2010/main" val="2054580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>
          <a:extLst>
            <a:ext uri="{FF2B5EF4-FFF2-40B4-BE49-F238E27FC236}">
              <a16:creationId xmlns:a16="http://schemas.microsoft.com/office/drawing/2014/main" id="{CBA9AED3-2AEC-7031-3465-B80BB276A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4">
            <a:extLst>
              <a:ext uri="{FF2B5EF4-FFF2-40B4-BE49-F238E27FC236}">
                <a16:creationId xmlns:a16="http://schemas.microsoft.com/office/drawing/2014/main" id="{4BD20F97-2107-3014-4174-98B535C49BD8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4" cy="6548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2F148D9-A65B-2E03-54A0-C507E076C390}"/>
              </a:ext>
            </a:extLst>
          </p:cNvPr>
          <p:cNvSpPr txBox="1"/>
          <p:nvPr/>
        </p:nvSpPr>
        <p:spPr>
          <a:xfrm>
            <a:off x="6265764" y="1292716"/>
            <a:ext cx="6098582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100" dirty="0"/>
              <a:t>Istanze gestite dall’</a:t>
            </a:r>
            <a:r>
              <a:rPr lang="it-IT" sz="2100" b="1" dirty="0"/>
              <a:t>Ufficio UE per la proprietà intellettuale (UEIPO) </a:t>
            </a:r>
            <a:r>
              <a:rPr lang="it-IT" sz="2100" dirty="0"/>
              <a:t>su proposta delle autorità competenti nazionali (Italia: MIMIT)</a:t>
            </a:r>
          </a:p>
        </p:txBody>
      </p:sp>
      <p:pic>
        <p:nvPicPr>
          <p:cNvPr id="4" name="Immagine 3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2583B6FE-DDB7-F46F-C0C2-96D66AEF3A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23" y="881595"/>
            <a:ext cx="5635140" cy="556724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6AB4DE7-6406-0366-8916-6F22234DF41E}"/>
              </a:ext>
            </a:extLst>
          </p:cNvPr>
          <p:cNvSpPr txBox="1"/>
          <p:nvPr/>
        </p:nvSpPr>
        <p:spPr>
          <a:xfrm>
            <a:off x="192223" y="6562939"/>
            <a:ext cx="60985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https://</a:t>
            </a:r>
            <a:r>
              <a:rPr lang="it-IT" dirty="0" err="1"/>
              <a:t>uibm.mise.gov.it</a:t>
            </a:r>
            <a:r>
              <a:rPr lang="it-IT" dirty="0"/>
              <a:t>/</a:t>
            </a:r>
          </a:p>
        </p:txBody>
      </p:sp>
      <p:pic>
        <p:nvPicPr>
          <p:cNvPr id="12" name="Immagine 11" descr="Immagine che contiene testo, vaso, vaso da fiori, cibo&#10;&#10;Il contenuto generato dall'IA potrebbe non essere corretto.">
            <a:extLst>
              <a:ext uri="{FF2B5EF4-FFF2-40B4-BE49-F238E27FC236}">
                <a16:creationId xmlns:a16="http://schemas.microsoft.com/office/drawing/2014/main" id="{5F9B22AD-536B-DE71-375C-64875CD1E7E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764" y="2414764"/>
            <a:ext cx="5929436" cy="3473429"/>
          </a:xfrm>
          <a:prstGeom prst="rect">
            <a:avLst/>
          </a:prstGeom>
        </p:spPr>
      </p:pic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10B5E071-5360-758F-67E4-F6EC29625C68}"/>
              </a:ext>
            </a:extLst>
          </p:cNvPr>
          <p:cNvSpPr/>
          <p:nvPr/>
        </p:nvSpPr>
        <p:spPr>
          <a:xfrm>
            <a:off x="2002420" y="4456253"/>
            <a:ext cx="972273" cy="27779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44D32A6D-1544-F235-E9E9-9729B4B2867D}"/>
              </a:ext>
            </a:extLst>
          </p:cNvPr>
          <p:cNvSpPr/>
          <p:nvPr/>
        </p:nvSpPr>
        <p:spPr>
          <a:xfrm>
            <a:off x="192223" y="4990618"/>
            <a:ext cx="5734015" cy="145188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4F6E0D3-175D-FA3A-E744-9FB5DE06596E}"/>
              </a:ext>
            </a:extLst>
          </p:cNvPr>
          <p:cNvSpPr txBox="1"/>
          <p:nvPr/>
        </p:nvSpPr>
        <p:spPr>
          <a:xfrm>
            <a:off x="6290805" y="5928056"/>
            <a:ext cx="609858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100" dirty="0"/>
              <a:t>Istanze gestite dalla Commissione Europea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5C812BF-C038-ACF3-CC07-494DB47EF8CD}"/>
              </a:ext>
            </a:extLst>
          </p:cNvPr>
          <p:cNvSpPr txBox="1"/>
          <p:nvPr/>
        </p:nvSpPr>
        <p:spPr>
          <a:xfrm>
            <a:off x="6290805" y="6550222"/>
            <a:ext cx="59011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www.euipo.europa.eu</a:t>
            </a:r>
            <a:endParaRPr lang="it-IT" dirty="0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7AB19356-4712-982B-1075-DB5121B18B74}"/>
              </a:ext>
            </a:extLst>
          </p:cNvPr>
          <p:cNvSpPr/>
          <p:nvPr/>
        </p:nvSpPr>
        <p:spPr>
          <a:xfrm>
            <a:off x="6166889" y="1184476"/>
            <a:ext cx="5929436" cy="239210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639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3" grpId="0" animBg="1"/>
      <p:bldP spid="9" grpId="0"/>
      <p:bldP spid="11" grpId="0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>
          <a:extLst>
            <a:ext uri="{FF2B5EF4-FFF2-40B4-BE49-F238E27FC236}">
              <a16:creationId xmlns:a16="http://schemas.microsoft.com/office/drawing/2014/main" id="{456AC649-3065-F5E5-936C-72DE7C12D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4">
            <a:extLst>
              <a:ext uri="{FF2B5EF4-FFF2-40B4-BE49-F238E27FC236}">
                <a16:creationId xmlns:a16="http://schemas.microsoft.com/office/drawing/2014/main" id="{0208634F-24FF-5443-D70B-20C63222BE19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4" cy="654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1B92CCF-6669-9D26-5C14-C87EF84471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62" y="869986"/>
            <a:ext cx="7014228" cy="3748622"/>
          </a:xfrm>
          <a:prstGeom prst="rect">
            <a:avLst/>
          </a:prstGeom>
        </p:spPr>
      </p:pic>
      <p:pic>
        <p:nvPicPr>
          <p:cNvPr id="6" name="Immagine 5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3F6C27FC-B6EA-37CB-CDE2-6CD64CB63C3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62" y="4783842"/>
            <a:ext cx="7014228" cy="145970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A0E94A9-88D3-546E-6711-9A1BC179EB70}"/>
              </a:ext>
            </a:extLst>
          </p:cNvPr>
          <p:cNvSpPr txBox="1"/>
          <p:nvPr/>
        </p:nvSpPr>
        <p:spPr>
          <a:xfrm>
            <a:off x="7681657" y="3811012"/>
            <a:ext cx="447561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Riferimenti agli </a:t>
            </a:r>
            <a:r>
              <a:rPr 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strumenti attuativi nazionali</a:t>
            </a: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: Registro Pubblico dei Crediti di Carbonio, normativa di riferimento, Codice Nazionale del Carbonio…</a:t>
            </a:r>
          </a:p>
          <a:p>
            <a:endParaRPr lang="it-IT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Stoccaggio anche nei prodotti legnosi di lunga durata</a:t>
            </a:r>
          </a:p>
        </p:txBody>
      </p:sp>
      <p:sp>
        <p:nvSpPr>
          <p:cNvPr id="8" name="Freccia destra 7">
            <a:extLst>
              <a:ext uri="{FF2B5EF4-FFF2-40B4-BE49-F238E27FC236}">
                <a16:creationId xmlns:a16="http://schemas.microsoft.com/office/drawing/2014/main" id="{E3132FF9-45C9-50CE-4741-0E8C2C230DA2}"/>
              </a:ext>
            </a:extLst>
          </p:cNvPr>
          <p:cNvSpPr/>
          <p:nvPr/>
        </p:nvSpPr>
        <p:spPr>
          <a:xfrm>
            <a:off x="7236810" y="4568265"/>
            <a:ext cx="350727" cy="789139"/>
          </a:xfrm>
          <a:prstGeom prst="rightArrow">
            <a:avLst/>
          </a:prstGeom>
          <a:solidFill>
            <a:srgbClr val="4389B8"/>
          </a:solidFill>
          <a:ln>
            <a:solidFill>
              <a:srgbClr val="4389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ccia destra 8">
            <a:extLst>
              <a:ext uri="{FF2B5EF4-FFF2-40B4-BE49-F238E27FC236}">
                <a16:creationId xmlns:a16="http://schemas.microsoft.com/office/drawing/2014/main" id="{47617C27-F4A8-D43F-C185-6E33418130DC}"/>
              </a:ext>
            </a:extLst>
          </p:cNvPr>
          <p:cNvSpPr/>
          <p:nvPr/>
        </p:nvSpPr>
        <p:spPr>
          <a:xfrm>
            <a:off x="7236810" y="1883623"/>
            <a:ext cx="350727" cy="789139"/>
          </a:xfrm>
          <a:prstGeom prst="rightArrow">
            <a:avLst/>
          </a:prstGeom>
          <a:solidFill>
            <a:srgbClr val="4389B8"/>
          </a:solidFill>
          <a:ln>
            <a:solidFill>
              <a:srgbClr val="4389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F0A104A-A583-013E-C7F1-4600CB97FA71}"/>
              </a:ext>
            </a:extLst>
          </p:cNvPr>
          <p:cNvSpPr txBox="1"/>
          <p:nvPr/>
        </p:nvSpPr>
        <p:spPr>
          <a:xfrm>
            <a:off x="7681657" y="838103"/>
            <a:ext cx="44756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Quadro normativo e politico di riferimento </a:t>
            </a:r>
            <a:r>
              <a:rPr 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scala europea</a:t>
            </a: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: Regolamento UE per la Certificazione degli Assorbimenti di Carbonio (</a:t>
            </a:r>
            <a:r>
              <a:rPr lang="it-IT" sz="2300" i="1" dirty="0">
                <a:latin typeface="Arial" panose="020B0604020202020204" pitchFamily="34" charset="0"/>
                <a:cs typeface="Arial" panose="020B0604020202020204" pitchFamily="34" charset="0"/>
              </a:rPr>
              <a:t>Carbon </a:t>
            </a:r>
            <a:r>
              <a:rPr lang="it-IT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Removals</a:t>
            </a:r>
            <a:r>
              <a:rPr lang="it-IT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Certification</a:t>
            </a:r>
            <a:r>
              <a:rPr lang="it-IT" sz="2300" i="1" dirty="0">
                <a:latin typeface="Arial" panose="020B0604020202020204" pitchFamily="34" charset="0"/>
                <a:cs typeface="Arial" panose="020B0604020202020204" pitchFamily="34" charset="0"/>
              </a:rPr>
              <a:t> Framework</a:t>
            </a: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10295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>
          <a:extLst>
            <a:ext uri="{FF2B5EF4-FFF2-40B4-BE49-F238E27FC236}">
              <a16:creationId xmlns:a16="http://schemas.microsoft.com/office/drawing/2014/main" id="{2F44CD6E-EBD9-A4F0-2044-B14DD5A0E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4">
            <a:extLst>
              <a:ext uri="{FF2B5EF4-FFF2-40B4-BE49-F238E27FC236}">
                <a16:creationId xmlns:a16="http://schemas.microsoft.com/office/drawing/2014/main" id="{D4061054-CE87-8F80-B5B8-ED82F95DAE56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4" cy="654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filfor workshop">
            <a:extLst>
              <a:ext uri="{FF2B5EF4-FFF2-40B4-BE49-F238E27FC236}">
                <a16:creationId xmlns:a16="http://schemas.microsoft.com/office/drawing/2014/main" id="{C165DE0D-A0CC-9416-7E0B-92A4F0BFE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85" y="1213790"/>
            <a:ext cx="6315563" cy="445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B6E0AA1-0BE4-F4F9-75F6-672FC5F48633}"/>
              </a:ext>
            </a:extLst>
          </p:cNvPr>
          <p:cNvSpPr txBox="1"/>
          <p:nvPr/>
        </p:nvSpPr>
        <p:spPr>
          <a:xfrm>
            <a:off x="468261" y="6446015"/>
            <a:ext cx="60984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https://</a:t>
            </a:r>
            <a:r>
              <a:rPr lang="it-IT" dirty="0" err="1"/>
              <a:t>filfor.it</a:t>
            </a:r>
            <a:r>
              <a:rPr lang="it-IT" dirty="0"/>
              <a:t>/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3B7C509-6476-A58B-52B4-973814E7AC9E}"/>
              </a:ext>
            </a:extLst>
          </p:cNvPr>
          <p:cNvSpPr txBox="1"/>
          <p:nvPr/>
        </p:nvSpPr>
        <p:spPr>
          <a:xfrm>
            <a:off x="6667019" y="5842336"/>
            <a:ext cx="54548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0" dirty="0"/>
              <a:t>Presentazione del documento finale a Roma a fine ottobre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A8C5C2A-3568-3F13-8F34-82F1ECC873E3}"/>
              </a:ext>
            </a:extLst>
          </p:cNvPr>
          <p:cNvSpPr txBox="1"/>
          <p:nvPr/>
        </p:nvSpPr>
        <p:spPr>
          <a:xfrm>
            <a:off x="6667019" y="855917"/>
            <a:ext cx="5524982" cy="2169825"/>
          </a:xfrm>
          <a:prstGeom prst="rect">
            <a:avLst/>
          </a:prstGeom>
          <a:solidFill>
            <a:srgbClr val="004E59"/>
          </a:solidFill>
        </p:spPr>
        <p:txBody>
          <a:bodyPr wrap="square">
            <a:spAutoFit/>
          </a:bodyPr>
          <a:lstStyle/>
          <a:p>
            <a:pPr marL="342900" indent="-342900" algn="l" fontAlgn="base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it-IT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Analisi tecnica/strutturale </a:t>
            </a:r>
            <a:r>
              <a:rPr lang="it-IT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 comparto</a:t>
            </a:r>
          </a:p>
          <a:p>
            <a:pPr marL="342900" indent="-342900" algn="l" fontAlgn="base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ndagine </a:t>
            </a:r>
            <a:r>
              <a:rPr lang="it-IT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modelli organizzativi/produttivi </a:t>
            </a:r>
          </a:p>
          <a:p>
            <a:pPr marL="342900" indent="-342900" algn="l" fontAlgn="base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tudio </a:t>
            </a:r>
            <a:r>
              <a:rPr lang="it-IT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mercato del legno </a:t>
            </a:r>
            <a:r>
              <a:rPr lang="it-IT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(nazionale/internazionale)</a:t>
            </a:r>
          </a:p>
          <a:p>
            <a:pPr marL="342900" indent="-342900" algn="l" fontAlgn="base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dentificazione </a:t>
            </a:r>
            <a:r>
              <a:rPr lang="it-IT" sz="20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criticità, fabbisogni e potenzialità</a:t>
            </a:r>
            <a:r>
              <a:rPr lang="it-IT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 sviluppo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22FB3B1-AB3A-BE32-9ABA-C1CA4513ADDA}"/>
              </a:ext>
            </a:extLst>
          </p:cNvPr>
          <p:cNvSpPr txBox="1"/>
          <p:nvPr/>
        </p:nvSpPr>
        <p:spPr>
          <a:xfrm>
            <a:off x="6667019" y="3326235"/>
            <a:ext cx="5524982" cy="2169825"/>
          </a:xfrm>
          <a:prstGeom prst="rect">
            <a:avLst/>
          </a:prstGeom>
          <a:solidFill>
            <a:srgbClr val="004E59"/>
          </a:solidFill>
        </p:spPr>
        <p:txBody>
          <a:bodyPr wrap="square">
            <a:spAutoFit/>
          </a:bodyPr>
          <a:lstStyle/>
          <a:p>
            <a:pPr marL="342900" indent="-342900" algn="l" fontAlgn="base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sz="20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igliorare la </a:t>
            </a:r>
            <a:r>
              <a:rPr lang="it-IT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governance </a:t>
            </a:r>
            <a:r>
              <a:rPr lang="it-IT" sz="20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 settore</a:t>
            </a:r>
          </a:p>
          <a:p>
            <a:pPr marL="342900" indent="-342900" algn="l" fontAlgn="base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20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ilanciare le </a:t>
            </a:r>
            <a:r>
              <a:rPr lang="it-IT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produzioni legnose nazionali</a:t>
            </a:r>
          </a:p>
          <a:p>
            <a:pPr marL="342900" indent="-342900" algn="l" fontAlgn="base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20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romuovere </a:t>
            </a:r>
            <a:r>
              <a:rPr lang="it-IT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l’innovazione tecnico-produttiva</a:t>
            </a:r>
          </a:p>
          <a:p>
            <a:pPr marL="342900" indent="-342900" algn="l" fontAlgn="base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20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afforzare l’</a:t>
            </a:r>
            <a:r>
              <a:rPr lang="it-IT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identità del </a:t>
            </a:r>
            <a:r>
              <a:rPr lang="it-IT" sz="2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made in </a:t>
            </a:r>
            <a:r>
              <a:rPr lang="it-IT" sz="2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r>
              <a:rPr lang="it-IT" sz="2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forestale</a:t>
            </a:r>
            <a:endParaRPr lang="it-IT" sz="20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55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>
          <a:extLst>
            <a:ext uri="{FF2B5EF4-FFF2-40B4-BE49-F238E27FC236}">
              <a16:creationId xmlns:a16="http://schemas.microsoft.com/office/drawing/2014/main" id="{637AE8BF-D3C9-A58A-EFAB-F7AABA791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4">
            <a:extLst>
              <a:ext uri="{FF2B5EF4-FFF2-40B4-BE49-F238E27FC236}">
                <a16:creationId xmlns:a16="http://schemas.microsoft.com/office/drawing/2014/main" id="{FEC7439C-1A81-4C23-3AC1-A0225F8C27CC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4" cy="654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 descr="Immagine che contiene aria aperta, albero, cielo, terreno&#10;&#10;Il contenuto generato dall'IA potrebbe non essere corretto.">
            <a:extLst>
              <a:ext uri="{FF2B5EF4-FFF2-40B4-BE49-F238E27FC236}">
                <a16:creationId xmlns:a16="http://schemas.microsoft.com/office/drawing/2014/main" id="{AC46955A-B3A9-544C-3809-B0852BD186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4829"/>
            <a:ext cx="4652378" cy="620317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98FD014-3EB4-A64A-A2FA-7A2A51BEC02C}"/>
              </a:ext>
            </a:extLst>
          </p:cNvPr>
          <p:cNvSpPr txBox="1"/>
          <p:nvPr/>
        </p:nvSpPr>
        <p:spPr>
          <a:xfrm>
            <a:off x="5289630" y="1494256"/>
            <a:ext cx="64995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Un percorso articolato e non privo di ostacoli sulla strada della </a:t>
            </a:r>
            <a:r>
              <a:rPr lang="it-IT" sz="3200" b="1" dirty="0"/>
              <a:t>gestione sostenibile </a:t>
            </a:r>
            <a:r>
              <a:rPr lang="it-IT" sz="3200" dirty="0"/>
              <a:t>delle risorse forestali e della </a:t>
            </a:r>
            <a:r>
              <a:rPr lang="it-IT" sz="3200" b="1" dirty="0"/>
              <a:t>valorizzazione delle filiere nazionali</a:t>
            </a:r>
            <a:r>
              <a:rPr lang="it-IT" sz="3200" dirty="0"/>
              <a:t> del legno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CFC18B1-38D9-1EA2-0834-C27BE6A146A7}"/>
              </a:ext>
            </a:extLst>
          </p:cNvPr>
          <p:cNvSpPr txBox="1"/>
          <p:nvPr/>
        </p:nvSpPr>
        <p:spPr>
          <a:xfrm>
            <a:off x="5289630" y="4578914"/>
            <a:ext cx="66625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dirty="0"/>
              <a:t>La direzione è definita, ora bisogna aggiustare il tiro e pedalare in squadra</a:t>
            </a:r>
          </a:p>
        </p:txBody>
      </p:sp>
    </p:spTree>
    <p:extLst>
      <p:ext uri="{BB962C8B-B14F-4D97-AF65-F5344CB8AC3E}">
        <p14:creationId xmlns:p14="http://schemas.microsoft.com/office/powerpoint/2010/main" val="227231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4" cy="65482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8"/>
          <p:cNvSpPr txBox="1"/>
          <p:nvPr/>
        </p:nvSpPr>
        <p:spPr>
          <a:xfrm>
            <a:off x="1440293" y="822207"/>
            <a:ext cx="9349600" cy="756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>
              <a:buSzPts val="3600"/>
            </a:pPr>
            <a:r>
              <a:rPr lang="it-IT" sz="3600" dirty="0">
                <a:solidFill>
                  <a:srgbClr val="004E5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Contenuti della presentazione</a:t>
            </a:r>
            <a:endParaRPr lang="it-IT" sz="3600" dirty="0">
              <a:solidFill>
                <a:srgbClr val="FFFFFF"/>
              </a:solidFill>
              <a:highlight>
                <a:srgbClr val="004E5A"/>
              </a:highlight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49" name="Google Shape;149;p28"/>
          <p:cNvSpPr txBox="1"/>
          <p:nvPr/>
        </p:nvSpPr>
        <p:spPr>
          <a:xfrm>
            <a:off x="218531" y="1799050"/>
            <a:ext cx="11754938" cy="44217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it-IT" sz="3000" i="0" u="none" strike="noStrike" cap="none" noProof="0" dirty="0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Sviluppo di un modello per i </a:t>
            </a:r>
            <a:r>
              <a:rPr lang="it-IT" sz="3000" noProof="0" dirty="0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flussi di legno e prodotti a base di legno in Italia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it-IT" sz="3000" i="0" u="none" strike="noStrike" cap="none" noProof="0" dirty="0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Applicazione del modello (risultati preliminari)</a:t>
            </a:r>
            <a:endParaRPr lang="it-IT" sz="3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12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it-IT" sz="3000" i="0" u="none" strike="noStrike" cap="none" noProof="0" dirty="0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Alcune considerazioni</a:t>
            </a:r>
          </a:p>
          <a:p>
            <a:pPr marL="342900" lvl="0" indent="-342900">
              <a:spcBef>
                <a:spcPts val="12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it-IT" sz="3000" noProof="0" dirty="0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Il ruolo del Cluster </a:t>
            </a:r>
            <a:r>
              <a:rPr lang="it-IT" sz="3000" noProof="0" dirty="0" err="1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ItaliaForestaLegno</a:t>
            </a:r>
            <a:endParaRPr lang="it-IT" sz="3000" i="0" u="none" strike="noStrike" cap="none" noProof="0" dirty="0">
              <a:solidFill>
                <a:schemeClr val="dk1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marL="342900" lvl="0" indent="-342900">
              <a:spcBef>
                <a:spcPts val="1200"/>
              </a:spcBef>
              <a:buClr>
                <a:schemeClr val="dk1"/>
              </a:buClr>
              <a:buSzPts val="2400"/>
              <a:buFont typeface="Arial"/>
              <a:buChar char="•"/>
            </a:pPr>
            <a:endParaRPr sz="2400" b="1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E5A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e398f1ed53_0_0"/>
          <p:cNvSpPr txBox="1"/>
          <p:nvPr/>
        </p:nvSpPr>
        <p:spPr>
          <a:xfrm>
            <a:off x="3189184" y="2078540"/>
            <a:ext cx="5813600" cy="758400"/>
          </a:xfrm>
          <a:prstGeom prst="rect">
            <a:avLst/>
          </a:prstGeom>
          <a:noFill/>
          <a:ln w="9525" cap="flat" cmpd="sng">
            <a:solidFill>
              <a:srgbClr val="004E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33" b="0" i="0" u="none" strike="noStrike" cap="none">
                <a:solidFill>
                  <a:srgbClr val="F6F3E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Grazie per l’attenzione</a:t>
            </a:r>
            <a:endParaRPr sz="3733" b="0" i="0" u="none" strike="noStrike" cap="none">
              <a:solidFill>
                <a:srgbClr val="F6F3E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g2e398f1ed53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8134" y="3001473"/>
            <a:ext cx="1155700" cy="177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4" cy="654828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9"/>
          <p:cNvSpPr txBox="1"/>
          <p:nvPr/>
        </p:nvSpPr>
        <p:spPr>
          <a:xfrm>
            <a:off x="164892" y="822207"/>
            <a:ext cx="12027107" cy="15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300" b="0" i="0" u="none" strike="noStrike" cap="none" noProof="0" dirty="0">
                <a:solidFill>
                  <a:srgbClr val="004E5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Approccio della ricerca: 2 blocchi principali di attività </a:t>
            </a:r>
            <a:endParaRPr lang="it-IT" sz="3300" b="0" i="0" u="none" strike="noStrike" cap="none" noProof="0" dirty="0">
              <a:solidFill>
                <a:srgbClr val="FFFFFF"/>
              </a:solidFill>
              <a:highlight>
                <a:srgbClr val="004E5A"/>
              </a:highlight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it-IT" sz="16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2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893" y="3029592"/>
            <a:ext cx="6790543" cy="373465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9"/>
          <p:cNvSpPr txBox="1"/>
          <p:nvPr/>
        </p:nvSpPr>
        <p:spPr>
          <a:xfrm>
            <a:off x="164893" y="2084050"/>
            <a:ext cx="593110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 i="0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1. Analisi della letteratura </a:t>
            </a:r>
            <a:r>
              <a:rPr lang="it-IT" sz="3000" b="1" noProof="0" dirty="0"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su </a:t>
            </a:r>
            <a:r>
              <a:rPr lang="it-IT" sz="3000" b="1" i="1" u="none" strike="noStrike" cap="none" noProof="0" dirty="0" err="1">
                <a:solidFill>
                  <a:srgbClr val="00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Material</a:t>
            </a:r>
            <a:r>
              <a:rPr lang="it-IT" sz="3000" b="1" i="1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Flow Analysis </a:t>
            </a:r>
            <a:r>
              <a:rPr lang="it-IT" sz="3000" b="1" i="0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(MFA) </a:t>
            </a:r>
            <a:endParaRPr lang="it-IT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Google Shape;158;p29"/>
          <p:cNvSpPr txBox="1"/>
          <p:nvPr/>
        </p:nvSpPr>
        <p:spPr>
          <a:xfrm>
            <a:off x="7787390" y="1986553"/>
            <a:ext cx="3979889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 i="0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2. Modellizzazione delle filiere del sistema foresta-legno in Italia</a:t>
            </a:r>
          </a:p>
        </p:txBody>
      </p:sp>
      <p:cxnSp>
        <p:nvCxnSpPr>
          <p:cNvPr id="159" name="Google Shape;159;p29"/>
          <p:cNvCxnSpPr/>
          <p:nvPr/>
        </p:nvCxnSpPr>
        <p:spPr>
          <a:xfrm flipH="1">
            <a:off x="5561613" y="1545976"/>
            <a:ext cx="1079030" cy="558445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0" name="Google Shape;160;p29"/>
          <p:cNvCxnSpPr/>
          <p:nvPr/>
        </p:nvCxnSpPr>
        <p:spPr>
          <a:xfrm>
            <a:off x="6674501" y="1545976"/>
            <a:ext cx="1079030" cy="558445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>
          <a:extLst>
            <a:ext uri="{FF2B5EF4-FFF2-40B4-BE49-F238E27FC236}">
              <a16:creationId xmlns:a16="http://schemas.microsoft.com/office/drawing/2014/main" id="{18DAF1B9-F92D-D290-E9A6-439A19E87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1">
            <a:extLst>
              <a:ext uri="{FF2B5EF4-FFF2-40B4-BE49-F238E27FC236}">
                <a16:creationId xmlns:a16="http://schemas.microsoft.com/office/drawing/2014/main" id="{28C55B76-A726-170E-0F2F-201D353C6D7E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4" cy="654828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1">
            <a:extLst>
              <a:ext uri="{FF2B5EF4-FFF2-40B4-BE49-F238E27FC236}">
                <a16:creationId xmlns:a16="http://schemas.microsoft.com/office/drawing/2014/main" id="{09C28993-3F25-850A-5AEB-E304FE6AF159}"/>
              </a:ext>
            </a:extLst>
          </p:cNvPr>
          <p:cNvSpPr txBox="1"/>
          <p:nvPr/>
        </p:nvSpPr>
        <p:spPr>
          <a:xfrm>
            <a:off x="0" y="774959"/>
            <a:ext cx="12192000" cy="8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000" b="0" i="0" u="none" strike="noStrike" cap="none" noProof="0" dirty="0">
                <a:solidFill>
                  <a:srgbClr val="004E5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Modellizzazione delle filiere del sistema foresta-legno in Italia</a:t>
            </a:r>
            <a:endParaRPr lang="it-IT" sz="30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31">
            <a:extLst>
              <a:ext uri="{FF2B5EF4-FFF2-40B4-BE49-F238E27FC236}">
                <a16:creationId xmlns:a16="http://schemas.microsoft.com/office/drawing/2014/main" id="{EC393AB9-8C7C-7271-4115-6ABD487418D6}"/>
              </a:ext>
            </a:extLst>
          </p:cNvPr>
          <p:cNvSpPr txBox="1"/>
          <p:nvPr/>
        </p:nvSpPr>
        <p:spPr>
          <a:xfrm>
            <a:off x="213895" y="1440289"/>
            <a:ext cx="11880133" cy="147398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it-IT" sz="2800" b="0" i="0" u="none" strike="noStrike" cap="none" noProof="0" dirty="0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Flussi materiali modellizzati via </a:t>
            </a:r>
            <a:r>
              <a:rPr lang="it-IT" sz="2800" b="0" i="1" u="none" strike="noStrike" cap="none" noProof="0" dirty="0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System Dynamic </a:t>
            </a:r>
            <a:r>
              <a:rPr lang="it-IT" sz="2800" b="0" i="1" u="none" strike="noStrike" cap="none" noProof="0" dirty="0" err="1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modeling</a:t>
            </a:r>
            <a:r>
              <a:rPr lang="it-IT" sz="2800" b="0" i="1" u="none" strike="noStrike" cap="none" noProof="0" dirty="0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it-IT" sz="2800" b="0" i="0" u="none" strike="noStrike" cap="none" noProof="0" dirty="0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(</a:t>
            </a:r>
            <a:r>
              <a:rPr lang="it-IT" sz="2800" b="0" i="0" u="none" strike="noStrike" cap="none" noProof="0" dirty="0" err="1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Vensim</a:t>
            </a:r>
            <a:r>
              <a:rPr lang="it-IT" sz="2800" b="0" i="0" u="none" strike="noStrike" cap="none" noProof="0" dirty="0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)</a:t>
            </a:r>
            <a:endParaRPr lang="it-IT" sz="2700" b="0" i="0" u="none" strike="noStrike" cap="none" noProof="0" dirty="0">
              <a:solidFill>
                <a:schemeClr val="dk1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it-IT" sz="2700" b="0" i="0" u="none" strike="noStrike" cap="none" noProof="0" dirty="0">
              <a:solidFill>
                <a:srgbClr val="BFBFBF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it-IT" sz="2400" b="0" i="0" u="none" strike="noStrike" cap="none" noProof="0" dirty="0">
              <a:solidFill>
                <a:schemeClr val="dk1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it-IT" sz="2400" b="0" i="0" u="none" strike="noStrike" cap="none" noProof="0" dirty="0">
              <a:solidFill>
                <a:schemeClr val="dk1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29635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>
          <a:extLst>
            <a:ext uri="{FF2B5EF4-FFF2-40B4-BE49-F238E27FC236}">
              <a16:creationId xmlns:a16="http://schemas.microsoft.com/office/drawing/2014/main" id="{3E7BC960-CE3A-5F2D-2F81-5106ED126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1">
            <a:extLst>
              <a:ext uri="{FF2B5EF4-FFF2-40B4-BE49-F238E27FC236}">
                <a16:creationId xmlns:a16="http://schemas.microsoft.com/office/drawing/2014/main" id="{DBD83D07-CD24-40FD-F085-8119B45A7C61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4" cy="654828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1">
            <a:extLst>
              <a:ext uri="{FF2B5EF4-FFF2-40B4-BE49-F238E27FC236}">
                <a16:creationId xmlns:a16="http://schemas.microsoft.com/office/drawing/2014/main" id="{E80BD5FD-13C5-F3B2-C6D0-460553B6E285}"/>
              </a:ext>
            </a:extLst>
          </p:cNvPr>
          <p:cNvSpPr txBox="1"/>
          <p:nvPr/>
        </p:nvSpPr>
        <p:spPr>
          <a:xfrm>
            <a:off x="0" y="654829"/>
            <a:ext cx="12192000" cy="8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 noProof="0" dirty="0">
                <a:solidFill>
                  <a:srgbClr val="004E5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Fonti dei dati</a:t>
            </a:r>
            <a:endParaRPr lang="it-IT" sz="36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0D8E152B-A0EA-19B7-47D9-71DCDD9BD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712357"/>
              </p:ext>
            </p:extLst>
          </p:nvPr>
        </p:nvGraphicFramePr>
        <p:xfrm>
          <a:off x="391886" y="1496530"/>
          <a:ext cx="11408227" cy="45548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8146">
                  <a:extLst>
                    <a:ext uri="{9D8B030D-6E8A-4147-A177-3AD203B41FA5}">
                      <a16:colId xmlns:a16="http://schemas.microsoft.com/office/drawing/2014/main" val="133858947"/>
                    </a:ext>
                  </a:extLst>
                </a:gridCol>
                <a:gridCol w="5142682">
                  <a:extLst>
                    <a:ext uri="{9D8B030D-6E8A-4147-A177-3AD203B41FA5}">
                      <a16:colId xmlns:a16="http://schemas.microsoft.com/office/drawing/2014/main" val="437241871"/>
                    </a:ext>
                  </a:extLst>
                </a:gridCol>
                <a:gridCol w="3257399">
                  <a:extLst>
                    <a:ext uri="{9D8B030D-6E8A-4147-A177-3AD203B41FA5}">
                      <a16:colId xmlns:a16="http://schemas.microsoft.com/office/drawing/2014/main" val="3139709181"/>
                    </a:ext>
                  </a:extLst>
                </a:gridCol>
              </a:tblGrid>
              <a:tr h="3654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500" kern="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Fari</a:t>
                      </a:r>
                      <a:endParaRPr lang="it-IT" sz="1500" kern="100" noProof="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500" kern="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Fonti dei dati relativi alla produzione</a:t>
                      </a:r>
                      <a:endParaRPr lang="it-IT" sz="1500" kern="100" noProof="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500" kern="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Fonti dei dati per il commercio</a:t>
                      </a:r>
                      <a:endParaRPr lang="it-IT" sz="1500" kern="100" noProof="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3368522"/>
                  </a:ext>
                </a:extLst>
              </a:tr>
              <a:tr h="381849">
                <a:tc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</a:pPr>
                      <a:r>
                        <a:rPr lang="it-IT" sz="15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Dati forestali</a:t>
                      </a:r>
                      <a:endParaRPr lang="it-IT" sz="15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500" kern="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Inventario Nazionale delle Foreste e dei serbatoi forestali di Carbonio (INFC, 2015)</a:t>
                      </a:r>
                      <a:endParaRPr lang="it-IT" sz="1500" kern="100" noProof="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500" kern="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it-IT" sz="1500" kern="100" noProof="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3374340"/>
                  </a:ext>
                </a:extLst>
              </a:tr>
              <a:tr h="967158">
                <a:tc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</a:pPr>
                      <a:r>
                        <a:rPr lang="it-IT" sz="15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Prelievi</a:t>
                      </a:r>
                      <a:endParaRPr lang="it-IT" sz="15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500" kern="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FAOSTAT </a:t>
                      </a:r>
                      <a:r>
                        <a:rPr lang="it-IT" sz="1500" kern="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</a:t>
                      </a:r>
                      <a:r>
                        <a:rPr lang="it-IT" sz="1500" kern="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tondo per impieghi industriali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500" kern="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Associazione Italiana Energie Agroforestali (AIEL) </a:t>
                      </a:r>
                      <a:r>
                        <a:rPr lang="it-IT" sz="1500" kern="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 Consumi domestici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500" kern="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Federazione Italiana Produttori di Energia da Fonti Rinnovabili (FIPER) </a:t>
                      </a:r>
                      <a:r>
                        <a:rPr lang="it-IT" sz="1500" kern="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 Teleriscaldamento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500" kern="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MASAF e Joint Wood Energy </a:t>
                      </a:r>
                      <a:r>
                        <a:rPr lang="it-IT" sz="1500" kern="0" noProof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Enquiry</a:t>
                      </a:r>
                      <a:r>
                        <a:rPr lang="it-IT" sz="1500" kern="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(UNECE) </a:t>
                      </a:r>
                      <a:r>
                        <a:rPr lang="it-IT" sz="1500" kern="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 Impianti industriali</a:t>
                      </a:r>
                      <a:endParaRPr lang="it-IT" sz="1500" kern="100" noProof="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500" kern="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FAOSTAT</a:t>
                      </a:r>
                      <a:endParaRPr lang="it-IT" sz="1500" kern="100" noProof="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7782919"/>
                  </a:ext>
                </a:extLst>
              </a:tr>
              <a:tr h="420900">
                <a:tc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</a:pPr>
                      <a:r>
                        <a:rPr lang="it-IT" sz="15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Prima trasformazione</a:t>
                      </a:r>
                      <a:endParaRPr lang="it-IT" sz="15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500" kern="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FAOSTAT, </a:t>
                      </a:r>
                      <a:r>
                        <a:rPr lang="it-IT" sz="1500" kern="0" noProof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Assocarta</a:t>
                      </a:r>
                      <a:endParaRPr lang="it-IT" sz="1500" kern="100" noProof="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500" kern="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FAOSTAT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500" kern="0" noProof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Assocarta</a:t>
                      </a:r>
                      <a:endParaRPr lang="it-IT" sz="1500" kern="100" noProof="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9333797"/>
                  </a:ext>
                </a:extLst>
              </a:tr>
              <a:tr h="381849">
                <a:tc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</a:pPr>
                      <a:r>
                        <a:rPr lang="it-IT" sz="15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Seconda trasformazione e trasformazioni successive</a:t>
                      </a:r>
                      <a:endParaRPr lang="it-IT" sz="15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500" kern="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Istat (produzione di prodotti finiti); </a:t>
                      </a:r>
                      <a:r>
                        <a:rPr lang="it-IT" sz="1500" kern="0" noProof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Assocarta</a:t>
                      </a:r>
                      <a:r>
                        <a:rPr lang="it-IT" sz="1500" kern="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Istat (produzione carte e cartoni)</a:t>
                      </a:r>
                      <a:endParaRPr lang="it-IT" sz="1500" kern="100" noProof="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500" kern="0" noProof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Comtrade</a:t>
                      </a:r>
                      <a:r>
                        <a:rPr lang="it-IT" sz="1500" kern="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(Import and Export)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500" kern="0" noProof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Assocarta</a:t>
                      </a:r>
                      <a:endParaRPr lang="it-IT" sz="1500" kern="100" noProof="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150610"/>
                  </a:ext>
                </a:extLst>
              </a:tr>
              <a:tr h="381849">
                <a:tc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</a:pPr>
                      <a:r>
                        <a:rPr lang="it-IT" sz="15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Riciclo e recupero</a:t>
                      </a:r>
                      <a:endParaRPr lang="it-IT" sz="15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500" kern="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FAOSTAT, validazione con dati Rilegno (legno)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500" kern="0" noProof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Assocarta</a:t>
                      </a:r>
                      <a:r>
                        <a:rPr lang="it-IT" sz="1500" kern="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(carta) con verifica su dati FAOSTAT</a:t>
                      </a:r>
                      <a:endParaRPr lang="it-IT" sz="1500" kern="100" noProof="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500" kern="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FAOSTAT</a:t>
                      </a:r>
                      <a:endParaRPr lang="it-IT" sz="1500" kern="100" noProof="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199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250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>
          <a:extLst>
            <a:ext uri="{FF2B5EF4-FFF2-40B4-BE49-F238E27FC236}">
              <a16:creationId xmlns:a16="http://schemas.microsoft.com/office/drawing/2014/main" id="{9450EA2F-0217-BAFC-872B-FF09CBE97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1">
            <a:extLst>
              <a:ext uri="{FF2B5EF4-FFF2-40B4-BE49-F238E27FC236}">
                <a16:creationId xmlns:a16="http://schemas.microsoft.com/office/drawing/2014/main" id="{BC9D2A4B-029C-69DC-3FAA-C96BDE0A9AD1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4" cy="654828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1">
            <a:extLst>
              <a:ext uri="{FF2B5EF4-FFF2-40B4-BE49-F238E27FC236}">
                <a16:creationId xmlns:a16="http://schemas.microsoft.com/office/drawing/2014/main" id="{198768EA-0753-CDA9-CD56-2DCBA768CD73}"/>
              </a:ext>
            </a:extLst>
          </p:cNvPr>
          <p:cNvSpPr txBox="1"/>
          <p:nvPr/>
        </p:nvSpPr>
        <p:spPr>
          <a:xfrm>
            <a:off x="0" y="774959"/>
            <a:ext cx="12192000" cy="8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000" b="0" i="0" u="none" strike="noStrike" cap="none" noProof="0" dirty="0">
                <a:solidFill>
                  <a:srgbClr val="004E5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Modellizzazione delle filiere del sistema foresta-legno in Italia</a:t>
            </a:r>
            <a:endParaRPr lang="it-IT" sz="30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31">
            <a:extLst>
              <a:ext uri="{FF2B5EF4-FFF2-40B4-BE49-F238E27FC236}">
                <a16:creationId xmlns:a16="http://schemas.microsoft.com/office/drawing/2014/main" id="{236422EF-71CD-5AD9-C575-747D3D9DEC1A}"/>
              </a:ext>
            </a:extLst>
          </p:cNvPr>
          <p:cNvSpPr txBox="1"/>
          <p:nvPr/>
        </p:nvSpPr>
        <p:spPr>
          <a:xfrm>
            <a:off x="213895" y="1440289"/>
            <a:ext cx="11880133" cy="147398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it-IT" sz="2800" b="0" i="0" u="none" strike="noStrike" cap="none" noProof="0" dirty="0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Flussi materiali modellizzati via </a:t>
            </a:r>
            <a:r>
              <a:rPr lang="it-IT" sz="2800" b="0" i="1" u="none" strike="noStrike" cap="none" noProof="0" dirty="0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System Dynamic </a:t>
            </a:r>
            <a:r>
              <a:rPr lang="it-IT" sz="2800" b="0" i="1" u="none" strike="noStrike" cap="none" noProof="0" dirty="0" err="1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modeling</a:t>
            </a:r>
            <a:r>
              <a:rPr lang="it-IT" sz="2800" b="0" i="1" u="none" strike="noStrike" cap="none" noProof="0" dirty="0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it-IT" sz="2800" b="0" i="0" u="none" strike="noStrike" cap="none" noProof="0" dirty="0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(</a:t>
            </a:r>
            <a:r>
              <a:rPr lang="it-IT" sz="2800" b="0" i="0" u="none" strike="noStrike" cap="none" noProof="0" dirty="0" err="1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Vensim</a:t>
            </a:r>
            <a:r>
              <a:rPr lang="it-IT" sz="2800" b="0" i="0" u="none" strike="noStrike" cap="none" noProof="0" dirty="0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)</a:t>
            </a:r>
            <a:endParaRPr lang="it-IT" sz="2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it-IT" sz="2800" b="1" i="0" u="none" strike="noStrike" cap="none" noProof="0" dirty="0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Coefficienti </a:t>
            </a:r>
            <a:r>
              <a:rPr lang="it-IT" sz="2800" b="1" noProof="0" dirty="0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di </a:t>
            </a:r>
            <a:r>
              <a:rPr lang="it-IT" sz="2800" b="1" i="0" u="none" strike="noStrike" cap="none" noProof="0" dirty="0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conversione </a:t>
            </a:r>
            <a:r>
              <a:rPr lang="it-IT" sz="2800" b="0" i="0" u="none" strike="noStrike" cap="none" noProof="0" dirty="0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da letteratura:</a:t>
            </a:r>
            <a:endParaRPr lang="it-IT" sz="2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it-IT" sz="2700" b="0" i="0" u="none" strike="noStrike" cap="none" noProof="0" dirty="0">
              <a:solidFill>
                <a:schemeClr val="dk1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it-IT" sz="2700" b="0" i="0" u="none" strike="noStrike" cap="none" noProof="0" dirty="0">
              <a:solidFill>
                <a:srgbClr val="BFBFBF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it-IT" sz="2400" b="0" i="0" u="none" strike="noStrike" cap="none" noProof="0" dirty="0">
              <a:solidFill>
                <a:schemeClr val="dk1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it-IT" sz="2400" b="0" i="0" u="none" strike="noStrike" cap="none" noProof="0" dirty="0">
              <a:solidFill>
                <a:schemeClr val="dk1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</p:txBody>
      </p:sp>
      <p:sp>
        <p:nvSpPr>
          <p:cNvPr id="169" name="Google Shape;169;p31">
            <a:extLst>
              <a:ext uri="{FF2B5EF4-FFF2-40B4-BE49-F238E27FC236}">
                <a16:creationId xmlns:a16="http://schemas.microsoft.com/office/drawing/2014/main" id="{6DCD8F2F-1CA1-5DA6-33F8-63E7865B3ED8}"/>
              </a:ext>
            </a:extLst>
          </p:cNvPr>
          <p:cNvSpPr txBox="1"/>
          <p:nvPr/>
        </p:nvSpPr>
        <p:spPr>
          <a:xfrm>
            <a:off x="636719" y="2832130"/>
            <a:ext cx="11555281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it-IT" sz="2000" i="0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Prodotti</a:t>
            </a:r>
            <a:r>
              <a:rPr lang="it-IT" sz="2000" b="1" i="0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semifiniti e finiti </a:t>
            </a:r>
            <a:r>
              <a:rPr lang="it-IT" sz="2000" b="0" i="0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it-IT" sz="2000" b="0" i="0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it-IT" sz="2000" b="1" i="1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Wood </a:t>
            </a:r>
            <a:r>
              <a:rPr lang="it-IT" sz="2000" b="1" i="1" u="none" strike="noStrike" cap="none" noProof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Fiber</a:t>
            </a:r>
            <a:r>
              <a:rPr lang="it-IT" sz="2000" b="1" i="1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it-IT" sz="2000" b="1" i="1" u="none" strike="noStrike" cap="none" noProof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Equivalent</a:t>
            </a:r>
            <a:r>
              <a:rPr lang="it-IT" sz="2000" b="1" i="1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it-IT" sz="2000" b="0" i="0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(m</a:t>
            </a:r>
            <a:r>
              <a:rPr lang="it-IT" sz="2000" b="0" i="0" u="none" strike="noStrike" cap="none" baseline="300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lang="it-IT" sz="2000" b="0" i="0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 </a:t>
            </a:r>
            <a:r>
              <a:rPr lang="it-IT" sz="1600" b="0" i="0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(Weimar, 2009)</a:t>
            </a:r>
            <a:endParaRPr lang="it-IT" sz="1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it-IT" sz="2000" b="1" i="1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Wood </a:t>
            </a:r>
            <a:r>
              <a:rPr lang="it-IT" sz="2000" b="1" i="1" u="none" strike="noStrike" cap="none" noProof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Fiber</a:t>
            </a:r>
            <a:r>
              <a:rPr lang="it-IT" sz="2000" b="1" i="1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it-IT" sz="2000" b="1" i="1" u="none" strike="noStrike" cap="none" noProof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Equivalent</a:t>
            </a:r>
            <a:r>
              <a:rPr lang="it-IT" sz="2000" b="1" i="1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it-IT" sz="2000" b="0" i="0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it-IT" sz="2000" b="0" i="0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it-IT" sz="2000" b="1" i="0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Input legname grezzo </a:t>
            </a:r>
            <a:r>
              <a:rPr lang="it-IT" sz="2000" b="0" i="0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</a:t>
            </a:r>
            <a:r>
              <a:rPr lang="it-IT" sz="2000" b="0" i="1" u="none" strike="noStrike" cap="none" noProof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Roundwood</a:t>
            </a:r>
            <a:r>
              <a:rPr lang="it-IT" sz="2000" b="0" i="1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it-IT" sz="2000" b="0" i="1" u="none" strike="noStrike" cap="none" noProof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Equivalent</a:t>
            </a:r>
            <a:r>
              <a:rPr lang="it-IT" sz="2000" b="0" i="0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RWE, m</a:t>
            </a:r>
            <a:r>
              <a:rPr lang="it-IT" sz="2000" b="0" i="0" u="none" strike="noStrike" cap="none" baseline="300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lang="it-IT" sz="2000" b="0" i="0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 </a:t>
            </a:r>
            <a:r>
              <a:rPr lang="it-IT" sz="1600" b="0" i="0" u="none" strike="noStrike" cap="none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(FAO, 2020)</a:t>
            </a:r>
          </a:p>
        </p:txBody>
      </p:sp>
    </p:spTree>
    <p:extLst>
      <p:ext uri="{BB962C8B-B14F-4D97-AF65-F5344CB8AC3E}">
        <p14:creationId xmlns:p14="http://schemas.microsoft.com/office/powerpoint/2010/main" val="347796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>
          <a:extLst>
            <a:ext uri="{FF2B5EF4-FFF2-40B4-BE49-F238E27FC236}">
              <a16:creationId xmlns:a16="http://schemas.microsoft.com/office/drawing/2014/main" id="{9062AA34-8FE5-C0D6-167B-9D2A1B4E3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1">
            <a:extLst>
              <a:ext uri="{FF2B5EF4-FFF2-40B4-BE49-F238E27FC236}">
                <a16:creationId xmlns:a16="http://schemas.microsoft.com/office/drawing/2014/main" id="{BEC3F5F5-2416-917F-75C4-FA2936717E94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4" cy="654828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1">
            <a:extLst>
              <a:ext uri="{FF2B5EF4-FFF2-40B4-BE49-F238E27FC236}">
                <a16:creationId xmlns:a16="http://schemas.microsoft.com/office/drawing/2014/main" id="{9737E84E-EF28-4086-F805-1F59F29B6F08}"/>
              </a:ext>
            </a:extLst>
          </p:cNvPr>
          <p:cNvSpPr txBox="1"/>
          <p:nvPr/>
        </p:nvSpPr>
        <p:spPr>
          <a:xfrm>
            <a:off x="0" y="654829"/>
            <a:ext cx="12192000" cy="8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 noProof="0" dirty="0">
                <a:solidFill>
                  <a:srgbClr val="004E5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Coefficienti di conversione</a:t>
            </a:r>
            <a:endParaRPr lang="it-IT" sz="36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22EC8484-11B8-F681-D0C5-1F26EBDABB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997045"/>
              </p:ext>
            </p:extLst>
          </p:nvPr>
        </p:nvGraphicFramePr>
        <p:xfrm>
          <a:off x="185057" y="1502200"/>
          <a:ext cx="11800113" cy="52345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3257">
                  <a:extLst>
                    <a:ext uri="{9D8B030D-6E8A-4147-A177-3AD203B41FA5}">
                      <a16:colId xmlns:a16="http://schemas.microsoft.com/office/drawing/2014/main" val="1779945499"/>
                    </a:ext>
                  </a:extLst>
                </a:gridCol>
                <a:gridCol w="1632030">
                  <a:extLst>
                    <a:ext uri="{9D8B030D-6E8A-4147-A177-3AD203B41FA5}">
                      <a16:colId xmlns:a16="http://schemas.microsoft.com/office/drawing/2014/main" val="4051052358"/>
                    </a:ext>
                  </a:extLst>
                </a:gridCol>
                <a:gridCol w="1388962">
                  <a:extLst>
                    <a:ext uri="{9D8B030D-6E8A-4147-A177-3AD203B41FA5}">
                      <a16:colId xmlns:a16="http://schemas.microsoft.com/office/drawing/2014/main" val="1012054030"/>
                    </a:ext>
                  </a:extLst>
                </a:gridCol>
                <a:gridCol w="1504709">
                  <a:extLst>
                    <a:ext uri="{9D8B030D-6E8A-4147-A177-3AD203B41FA5}">
                      <a16:colId xmlns:a16="http://schemas.microsoft.com/office/drawing/2014/main" val="1479074708"/>
                    </a:ext>
                  </a:extLst>
                </a:gridCol>
                <a:gridCol w="1469985">
                  <a:extLst>
                    <a:ext uri="{9D8B030D-6E8A-4147-A177-3AD203B41FA5}">
                      <a16:colId xmlns:a16="http://schemas.microsoft.com/office/drawing/2014/main" val="3137761522"/>
                    </a:ext>
                  </a:extLst>
                </a:gridCol>
                <a:gridCol w="1354238">
                  <a:extLst>
                    <a:ext uri="{9D8B030D-6E8A-4147-A177-3AD203B41FA5}">
                      <a16:colId xmlns:a16="http://schemas.microsoft.com/office/drawing/2014/main" val="3610994355"/>
                    </a:ext>
                  </a:extLst>
                </a:gridCol>
                <a:gridCol w="1486932">
                  <a:extLst>
                    <a:ext uri="{9D8B030D-6E8A-4147-A177-3AD203B41FA5}">
                      <a16:colId xmlns:a16="http://schemas.microsoft.com/office/drawing/2014/main" val="508325110"/>
                    </a:ext>
                  </a:extLst>
                </a:gridCol>
              </a:tblGrid>
              <a:tr h="8725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Prodotti (unità di misura)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Densità media (kg/m</a:t>
                      </a:r>
                      <a:r>
                        <a:rPr lang="it-IT" sz="1600" kern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Contenuto igrometrico (%)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Componenti non legnose  (%)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Coefficienti originali (FAOSTAT)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Fattori di conversione in Wood </a:t>
                      </a:r>
                      <a:r>
                        <a:rPr lang="it-IT" sz="1600" kern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Fiber</a:t>
                      </a: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600" kern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Equivalent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Coefficienti </a:t>
                      </a: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la conversione in RWD </a:t>
                      </a:r>
                      <a:r>
                        <a:rPr lang="it-IT" sz="1600" kern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Equivalent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extLst>
                  <a:ext uri="{0D108BD9-81ED-4DB2-BD59-A6C34878D82A}">
                    <a16:rowId xmlns:a16="http://schemas.microsoft.com/office/drawing/2014/main" val="778309457"/>
                  </a:ext>
                </a:extLst>
              </a:tr>
              <a:tr h="3380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Segati (Conifera) (m</a:t>
                      </a:r>
                      <a:r>
                        <a:rPr lang="it-IT" sz="1600" kern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371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1.82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0.95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1.91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extLst>
                  <a:ext uri="{0D108BD9-81ED-4DB2-BD59-A6C34878D82A}">
                    <a16:rowId xmlns:a16="http://schemas.microsoft.com/office/drawing/2014/main" val="68626434"/>
                  </a:ext>
                </a:extLst>
              </a:tr>
              <a:tr h="511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Segati (Latifoglia) (m</a:t>
                      </a:r>
                      <a:r>
                        <a:rPr lang="it-IT" sz="1600" kern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516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1.95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0.95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2.05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extLst>
                  <a:ext uri="{0D108BD9-81ED-4DB2-BD59-A6C34878D82A}">
                    <a16:rowId xmlns:a16="http://schemas.microsoft.com/office/drawing/2014/main" val="188971680"/>
                  </a:ext>
                </a:extLst>
              </a:tr>
              <a:tr h="1641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Tranciati (m</a:t>
                      </a:r>
                      <a:r>
                        <a:rPr lang="it-IT" sz="1600" kern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622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2.25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1.37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1.64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extLst>
                  <a:ext uri="{0D108BD9-81ED-4DB2-BD59-A6C34878D82A}">
                    <a16:rowId xmlns:a16="http://schemas.microsoft.com/office/drawing/2014/main" val="2505797141"/>
                  </a:ext>
                </a:extLst>
              </a:tr>
              <a:tr h="1641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Compensati (m</a:t>
                      </a:r>
                      <a:r>
                        <a:rPr lang="it-IT" sz="1600" kern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622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2.25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1.37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1.64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extLst>
                  <a:ext uri="{0D108BD9-81ED-4DB2-BD59-A6C34878D82A}">
                    <a16:rowId xmlns:a16="http://schemas.microsoft.com/office/drawing/2014/main" val="450484886"/>
                  </a:ext>
                </a:extLst>
              </a:tr>
              <a:tr h="3380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Pannelli di particelle (m</a:t>
                      </a:r>
                      <a:r>
                        <a:rPr lang="it-IT" sz="1600" kern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656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1.54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1.16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1.32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extLst>
                  <a:ext uri="{0D108BD9-81ED-4DB2-BD59-A6C34878D82A}">
                    <a16:rowId xmlns:a16="http://schemas.microsoft.com/office/drawing/2014/main" val="2659809117"/>
                  </a:ext>
                </a:extLst>
              </a:tr>
              <a:tr h="1641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MDF/HDF (m</a:t>
                      </a:r>
                      <a:r>
                        <a:rPr lang="it-IT" sz="1600" kern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738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1.79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1.32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1.36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extLst>
                  <a:ext uri="{0D108BD9-81ED-4DB2-BD59-A6C34878D82A}">
                    <a16:rowId xmlns:a16="http://schemas.microsoft.com/office/drawing/2014/main" val="3925221849"/>
                  </a:ext>
                </a:extLst>
              </a:tr>
              <a:tr h="3380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Altri pannelli (m</a:t>
                      </a:r>
                      <a:r>
                        <a:rPr lang="it-IT" sz="1600" kern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640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1.19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extLst>
                  <a:ext uri="{0D108BD9-81ED-4DB2-BD59-A6C34878D82A}">
                    <a16:rowId xmlns:a16="http://schemas.microsoft.com/office/drawing/2014/main" val="1718624994"/>
                  </a:ext>
                </a:extLst>
              </a:tr>
              <a:tr h="3380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Paste chimiche (ton)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4.46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2.06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2.20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extLst>
                  <a:ext uri="{0D108BD9-81ED-4DB2-BD59-A6C34878D82A}">
                    <a16:rowId xmlns:a16="http://schemas.microsoft.com/office/drawing/2014/main" val="3257246883"/>
                  </a:ext>
                </a:extLst>
              </a:tr>
              <a:tr h="6857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Paste </a:t>
                      </a:r>
                      <a:r>
                        <a:rPr lang="en-GB" sz="1600" kern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meccaniche</a:t>
                      </a:r>
                      <a:r>
                        <a:rPr lang="en-GB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GB" sz="1600" kern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semichimiche</a:t>
                      </a:r>
                      <a:r>
                        <a:rPr lang="en-GB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(ton)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2.65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2.06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1.31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extLst>
                  <a:ext uri="{0D108BD9-81ED-4DB2-BD59-A6C34878D82A}">
                    <a16:rowId xmlns:a16="http://schemas.microsoft.com/office/drawing/2014/main" val="3814906439"/>
                  </a:ext>
                </a:extLst>
              </a:tr>
              <a:tr h="4366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Altre paste chimiche per dissoluzione (ton)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5.86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2.06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2.88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extLst>
                  <a:ext uri="{0D108BD9-81ED-4DB2-BD59-A6C34878D82A}">
                    <a16:rowId xmlns:a16="http://schemas.microsoft.com/office/drawing/2014/main" val="3688610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057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54545C0E-ECC2-7766-860E-D5C912F82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1">
            <a:extLst>
              <a:ext uri="{FF2B5EF4-FFF2-40B4-BE49-F238E27FC236}">
                <a16:creationId xmlns:a16="http://schemas.microsoft.com/office/drawing/2014/main" id="{01C0B5F8-E0CF-D183-1EC4-926E64166CB9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4" cy="654828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1">
            <a:extLst>
              <a:ext uri="{FF2B5EF4-FFF2-40B4-BE49-F238E27FC236}">
                <a16:creationId xmlns:a16="http://schemas.microsoft.com/office/drawing/2014/main" id="{8F030C6B-2680-2F1D-0B85-F9E5C6AB4A45}"/>
              </a:ext>
            </a:extLst>
          </p:cNvPr>
          <p:cNvSpPr txBox="1"/>
          <p:nvPr/>
        </p:nvSpPr>
        <p:spPr>
          <a:xfrm>
            <a:off x="0" y="654829"/>
            <a:ext cx="12192000" cy="8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 noProof="0" dirty="0">
                <a:solidFill>
                  <a:srgbClr val="004E5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Coefficienti di conversione</a:t>
            </a:r>
            <a:endParaRPr lang="it-IT" sz="36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99212217-94B7-368C-3311-6EA2E8EA5A58}"/>
              </a:ext>
            </a:extLst>
          </p:cNvPr>
          <p:cNvGraphicFramePr>
            <a:graphicFrameLocks noGrp="1"/>
          </p:cNvGraphicFramePr>
          <p:nvPr/>
        </p:nvGraphicFramePr>
        <p:xfrm>
          <a:off x="185057" y="1502200"/>
          <a:ext cx="11800113" cy="4853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3257">
                  <a:extLst>
                    <a:ext uri="{9D8B030D-6E8A-4147-A177-3AD203B41FA5}">
                      <a16:colId xmlns:a16="http://schemas.microsoft.com/office/drawing/2014/main" val="1779945499"/>
                    </a:ext>
                  </a:extLst>
                </a:gridCol>
                <a:gridCol w="1632030">
                  <a:extLst>
                    <a:ext uri="{9D8B030D-6E8A-4147-A177-3AD203B41FA5}">
                      <a16:colId xmlns:a16="http://schemas.microsoft.com/office/drawing/2014/main" val="4051052358"/>
                    </a:ext>
                  </a:extLst>
                </a:gridCol>
                <a:gridCol w="1388962">
                  <a:extLst>
                    <a:ext uri="{9D8B030D-6E8A-4147-A177-3AD203B41FA5}">
                      <a16:colId xmlns:a16="http://schemas.microsoft.com/office/drawing/2014/main" val="1012054030"/>
                    </a:ext>
                  </a:extLst>
                </a:gridCol>
                <a:gridCol w="1377388">
                  <a:extLst>
                    <a:ext uri="{9D8B030D-6E8A-4147-A177-3AD203B41FA5}">
                      <a16:colId xmlns:a16="http://schemas.microsoft.com/office/drawing/2014/main" val="1479074708"/>
                    </a:ext>
                  </a:extLst>
                </a:gridCol>
                <a:gridCol w="1597306">
                  <a:extLst>
                    <a:ext uri="{9D8B030D-6E8A-4147-A177-3AD203B41FA5}">
                      <a16:colId xmlns:a16="http://schemas.microsoft.com/office/drawing/2014/main" val="3137761522"/>
                    </a:ext>
                  </a:extLst>
                </a:gridCol>
                <a:gridCol w="1194388">
                  <a:extLst>
                    <a:ext uri="{9D8B030D-6E8A-4147-A177-3AD203B41FA5}">
                      <a16:colId xmlns:a16="http://schemas.microsoft.com/office/drawing/2014/main" val="3610994355"/>
                    </a:ext>
                  </a:extLst>
                </a:gridCol>
                <a:gridCol w="1646782">
                  <a:extLst>
                    <a:ext uri="{9D8B030D-6E8A-4147-A177-3AD203B41FA5}">
                      <a16:colId xmlns:a16="http://schemas.microsoft.com/office/drawing/2014/main" val="508325110"/>
                    </a:ext>
                  </a:extLst>
                </a:gridCol>
              </a:tblGrid>
              <a:tr h="8725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 (Units)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600" kern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Density</a:t>
                      </a: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(kg/m</a:t>
                      </a:r>
                      <a:r>
                        <a:rPr lang="it-IT" sz="1600" kern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Moisture</a:t>
                      </a: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Content (%)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Non-wood Content (%)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Original coefficient (FAOSTAT)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Wood Fiber Equivalent Factor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Adjusted Coefficient for Raw Material Use</a:t>
                      </a: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extLst>
                  <a:ext uri="{0D108BD9-81ED-4DB2-BD59-A6C34878D82A}">
                    <a16:rowId xmlns:a16="http://schemas.microsoft.com/office/drawing/2014/main" val="778309457"/>
                  </a:ext>
                </a:extLst>
              </a:tr>
              <a:tr h="3380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Sawnwood</a:t>
                      </a: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it-IT" sz="1600" kern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Conifer</a:t>
                      </a: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(m</a:t>
                      </a:r>
                      <a:r>
                        <a:rPr lang="it-IT" sz="1600" kern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371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1.82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0.95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1.91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extLst>
                  <a:ext uri="{0D108BD9-81ED-4DB2-BD59-A6C34878D82A}">
                    <a16:rowId xmlns:a16="http://schemas.microsoft.com/office/drawing/2014/main" val="68626434"/>
                  </a:ext>
                </a:extLst>
              </a:tr>
              <a:tr h="511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Sawnwood</a:t>
                      </a: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it-IT" sz="1600" kern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Broadleaf</a:t>
                      </a: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(m</a:t>
                      </a:r>
                      <a:r>
                        <a:rPr lang="it-IT" sz="1600" kern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516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1.95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0.95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2.05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extLst>
                  <a:ext uri="{0D108BD9-81ED-4DB2-BD59-A6C34878D82A}">
                    <a16:rowId xmlns:a16="http://schemas.microsoft.com/office/drawing/2014/main" val="188971680"/>
                  </a:ext>
                </a:extLst>
              </a:tr>
              <a:tr h="1641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Veneer (m</a:t>
                      </a:r>
                      <a:r>
                        <a:rPr lang="it-IT" sz="1600" kern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622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2.25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1.37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1.64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extLst>
                  <a:ext uri="{0D108BD9-81ED-4DB2-BD59-A6C34878D82A}">
                    <a16:rowId xmlns:a16="http://schemas.microsoft.com/office/drawing/2014/main" val="2505797141"/>
                  </a:ext>
                </a:extLst>
              </a:tr>
              <a:tr h="1641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Plywood</a:t>
                      </a: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</a:t>
                      </a:r>
                      <a:r>
                        <a:rPr lang="it-IT" sz="1600" kern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622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2.25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1.37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1.64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extLst>
                  <a:ext uri="{0D108BD9-81ED-4DB2-BD59-A6C34878D82A}">
                    <a16:rowId xmlns:a16="http://schemas.microsoft.com/office/drawing/2014/main" val="450484886"/>
                  </a:ext>
                </a:extLst>
              </a:tr>
              <a:tr h="3380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Particleboard (m</a:t>
                      </a:r>
                      <a:r>
                        <a:rPr lang="it-IT" sz="1600" kern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656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1.54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1.16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1.32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extLst>
                  <a:ext uri="{0D108BD9-81ED-4DB2-BD59-A6C34878D82A}">
                    <a16:rowId xmlns:a16="http://schemas.microsoft.com/office/drawing/2014/main" val="2659809117"/>
                  </a:ext>
                </a:extLst>
              </a:tr>
              <a:tr h="1641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MDF/HDF (m</a:t>
                      </a:r>
                      <a:r>
                        <a:rPr lang="it-IT" sz="1600" kern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738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1.79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1.32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1.36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extLst>
                  <a:ext uri="{0D108BD9-81ED-4DB2-BD59-A6C34878D82A}">
                    <a16:rowId xmlns:a16="http://schemas.microsoft.com/office/drawing/2014/main" val="3925221849"/>
                  </a:ext>
                </a:extLst>
              </a:tr>
              <a:tr h="3380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Panels (m</a:t>
                      </a:r>
                      <a:r>
                        <a:rPr lang="it-IT" sz="1600" kern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640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1.19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extLst>
                  <a:ext uri="{0D108BD9-81ED-4DB2-BD59-A6C34878D82A}">
                    <a16:rowId xmlns:a16="http://schemas.microsoft.com/office/drawing/2014/main" val="1718624994"/>
                  </a:ext>
                </a:extLst>
              </a:tr>
              <a:tr h="3380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 </a:t>
                      </a:r>
                      <a:r>
                        <a:rPr lang="it-IT" sz="1600" kern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wood</a:t>
                      </a: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pulp (tons)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4.46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2.06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2.20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extLst>
                  <a:ext uri="{0D108BD9-81ED-4DB2-BD59-A6C34878D82A}">
                    <a16:rowId xmlns:a16="http://schemas.microsoft.com/office/drawing/2014/main" val="3257246883"/>
                  </a:ext>
                </a:extLst>
              </a:tr>
              <a:tr h="6857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Mechanical &amp; semi-chemical wood pulp (tons)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2.65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2.06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1.31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extLst>
                  <a:ext uri="{0D108BD9-81ED-4DB2-BD59-A6C34878D82A}">
                    <a16:rowId xmlns:a16="http://schemas.microsoft.com/office/drawing/2014/main" val="3814906439"/>
                  </a:ext>
                </a:extLst>
              </a:tr>
              <a:tr h="4366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Dissolving</a:t>
                      </a: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600" kern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grades</a:t>
                      </a: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(tons)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5.86</a:t>
                      </a:r>
                      <a:endParaRPr lang="it-IT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2.06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2.88</a:t>
                      </a:r>
                      <a:endParaRPr lang="it-IT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44" marR="68044" marT="0" marB="0"/>
                </a:tc>
                <a:extLst>
                  <a:ext uri="{0D108BD9-81ED-4DB2-BD59-A6C34878D82A}">
                    <a16:rowId xmlns:a16="http://schemas.microsoft.com/office/drawing/2014/main" val="3688610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2218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1773</Words>
  <Application>Microsoft Office PowerPoint</Application>
  <PresentationFormat>Widescreen</PresentationFormat>
  <Paragraphs>366</Paragraphs>
  <Slides>30</Slides>
  <Notes>30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30</vt:i4>
      </vt:variant>
    </vt:vector>
  </HeadingPairs>
  <TitlesOfParts>
    <vt:vector size="36" baseType="lpstr">
      <vt:lpstr>Arial</vt:lpstr>
      <vt:lpstr>Poppins</vt:lpstr>
      <vt:lpstr>Poppins SemiBold</vt:lpstr>
      <vt:lpstr>Calibri</vt:lpstr>
      <vt:lpstr>Office Theme</vt:lpstr>
      <vt:lpstr>Simple Light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Laura Bonacorsi</dc:creator>
  <cp:lastModifiedBy>Francesco Ambrosini (CREA-US)</cp:lastModifiedBy>
  <cp:revision>69</cp:revision>
  <dcterms:created xsi:type="dcterms:W3CDTF">2024-06-05T14:16:18Z</dcterms:created>
  <dcterms:modified xsi:type="dcterms:W3CDTF">2025-09-24T09:53:04Z</dcterms:modified>
</cp:coreProperties>
</file>