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97" r:id="rId5"/>
    <p:sldId id="1548" r:id="rId6"/>
    <p:sldId id="1550" r:id="rId7"/>
    <p:sldId id="1536" r:id="rId8"/>
    <p:sldId id="696" r:id="rId9"/>
    <p:sldId id="1551" r:id="rId10"/>
    <p:sldId id="1552" r:id="rId11"/>
    <p:sldId id="1545" r:id="rId12"/>
    <p:sldId id="332" r:id="rId13"/>
    <p:sldId id="298" r:id="rId14"/>
    <p:sldId id="722" r:id="rId15"/>
    <p:sldId id="1535" r:id="rId16"/>
    <p:sldId id="286" r:id="rId17"/>
    <p:sldId id="256" r:id="rId18"/>
    <p:sldId id="1534" r:id="rId19"/>
    <p:sldId id="1544" r:id="rId20"/>
    <p:sldId id="1537" r:id="rId21"/>
    <p:sldId id="1541" r:id="rId22"/>
    <p:sldId id="263" r:id="rId23"/>
    <p:sldId id="265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170"/>
    <a:srgbClr val="1482C5"/>
    <a:srgbClr val="AE1E2D"/>
    <a:srgbClr val="06824D"/>
    <a:srgbClr val="104C19"/>
    <a:srgbClr val="FF990D"/>
    <a:srgbClr val="108281"/>
    <a:srgbClr val="BDCC00"/>
    <a:srgbClr val="FF5531"/>
    <a:srgbClr val="104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7BAC2-7094-4350-AB5F-70A072DDD3A9}" v="40" dt="2025-09-24T07:16:17"/>
    <p1510:client id="{F0AA5314-2ACC-4179-A43A-E2B28030B9B5}" v="205" dt="2025-09-23T19:51:24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3" autoAdjust="0"/>
    <p:restoredTop sz="95033" autoAdjust="0"/>
  </p:normalViewPr>
  <p:slideViewPr>
    <p:cSldViewPr snapToGrid="0" snapToObjects="1">
      <p:cViewPr varScale="1">
        <p:scale>
          <a:sx n="91" d="100"/>
          <a:sy n="91" d="100"/>
        </p:scale>
        <p:origin x="28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893870641051"/>
          <c:y val="4.5993131678770928E-2"/>
          <c:w val="0.76015188880404261"/>
          <c:h val="0.7948845073611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'[indicatore sinfor.xlsx]A.2.1'!$E$10</c:f>
              <c:strCache>
                <c:ptCount val="1"/>
                <c:pt idx="0">
                  <c:v>Volume (tCO2e)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'[indicatore sinfor.xlsx]A.2.1'!$D$11:$D$22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'[indicatore sinfor.xlsx]A.2.1'!$E$11:$E$22</c:f>
              <c:numCache>
                <c:formatCode>General</c:formatCode>
                <c:ptCount val="12"/>
                <c:pt idx="0">
                  <c:v>131004</c:v>
                </c:pt>
                <c:pt idx="1">
                  <c:v>100374</c:v>
                </c:pt>
                <c:pt idx="2">
                  <c:v>19479</c:v>
                </c:pt>
                <c:pt idx="3">
                  <c:v>9770</c:v>
                </c:pt>
                <c:pt idx="4">
                  <c:v>60807</c:v>
                </c:pt>
                <c:pt idx="5">
                  <c:v>110715</c:v>
                </c:pt>
                <c:pt idx="6">
                  <c:v>53194</c:v>
                </c:pt>
                <c:pt idx="7">
                  <c:v>22827</c:v>
                </c:pt>
                <c:pt idx="8">
                  <c:v>31538</c:v>
                </c:pt>
                <c:pt idx="9">
                  <c:v>56629</c:v>
                </c:pt>
                <c:pt idx="10">
                  <c:v>1083999</c:v>
                </c:pt>
                <c:pt idx="11">
                  <c:v>1033247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9-4896-BEF6-34F4FD21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539472"/>
        <c:axId val="573543696"/>
      </c:barChart>
      <c:lineChart>
        <c:grouping val="standard"/>
        <c:varyColors val="0"/>
        <c:ser>
          <c:idx val="1"/>
          <c:order val="1"/>
          <c:tx>
            <c:strRef>
              <c:f>'[indicatore sinfor.xlsx]A.2.1'!$F$10</c:f>
              <c:strCache>
                <c:ptCount val="1"/>
                <c:pt idx="0">
                  <c:v>Prezzo €/tCO2e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'[indicatore sinfor.xlsx]A.2.1'!$F$11:$F$22</c:f>
              <c:numCache>
                <c:formatCode>General</c:formatCode>
                <c:ptCount val="12"/>
                <c:pt idx="0">
                  <c:v>20.399999999999999</c:v>
                </c:pt>
                <c:pt idx="1">
                  <c:v>15.6</c:v>
                </c:pt>
                <c:pt idx="2">
                  <c:v>37.5</c:v>
                </c:pt>
                <c:pt idx="3">
                  <c:v>25.2</c:v>
                </c:pt>
                <c:pt idx="4">
                  <c:v>31.9</c:v>
                </c:pt>
                <c:pt idx="5">
                  <c:v>12.4</c:v>
                </c:pt>
                <c:pt idx="6">
                  <c:v>25.3</c:v>
                </c:pt>
                <c:pt idx="7">
                  <c:v>18.3</c:v>
                </c:pt>
                <c:pt idx="8">
                  <c:v>13.3</c:v>
                </c:pt>
                <c:pt idx="9">
                  <c:v>12.2</c:v>
                </c:pt>
                <c:pt idx="10">
                  <c:v>19.16</c:v>
                </c:pt>
                <c:pt idx="11">
                  <c:v>28.15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89-4896-BEF6-34F4FD21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545456"/>
        <c:axId val="573542992"/>
      </c:lineChart>
      <c:catAx>
        <c:axId val="57353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543696"/>
        <c:crosses val="autoZero"/>
        <c:auto val="1"/>
        <c:lblAlgn val="ctr"/>
        <c:lblOffset val="100"/>
        <c:noMultiLvlLbl val="0"/>
      </c:catAx>
      <c:valAx>
        <c:axId val="57354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TonCO2e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539472"/>
        <c:crosses val="autoZero"/>
        <c:crossBetween val="between"/>
      </c:valAx>
      <c:valAx>
        <c:axId val="5735429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Euro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545456"/>
        <c:crosses val="max"/>
        <c:crossBetween val="between"/>
      </c:valAx>
      <c:catAx>
        <c:axId val="573545456"/>
        <c:scaling>
          <c:orientation val="minMax"/>
        </c:scaling>
        <c:delete val="1"/>
        <c:axPos val="b"/>
        <c:majorTickMark val="out"/>
        <c:minorTickMark val="none"/>
        <c:tickLblPos val="nextTo"/>
        <c:crossAx val="5735429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7864875611950538"/>
          <c:y val="9.7665014952918336E-2"/>
          <c:w val="0.39373721150130792"/>
          <c:h val="0.10125127363051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[output_tesi2.xlsx]Foglio6!$D$13</c:f>
              <c:strCache>
                <c:ptCount val="1"/>
                <c:pt idx="0">
                  <c:v>nazionale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[output_tesi2.xlsx]Foglio6!$C$14:$C$25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[output_tesi2.xlsx]Foglio6!$D$14:$D$25</c:f>
              <c:numCache>
                <c:formatCode>General</c:formatCode>
                <c:ptCount val="12"/>
                <c:pt idx="0">
                  <c:v>39</c:v>
                </c:pt>
                <c:pt idx="1">
                  <c:v>39</c:v>
                </c:pt>
                <c:pt idx="2">
                  <c:v>46</c:v>
                </c:pt>
                <c:pt idx="3">
                  <c:v>26</c:v>
                </c:pt>
                <c:pt idx="4">
                  <c:v>44</c:v>
                </c:pt>
                <c:pt idx="5">
                  <c:v>17</c:v>
                </c:pt>
                <c:pt idx="6">
                  <c:v>24.5</c:v>
                </c:pt>
                <c:pt idx="7">
                  <c:v>31</c:v>
                </c:pt>
                <c:pt idx="8">
                  <c:v>8.6</c:v>
                </c:pt>
                <c:pt idx="9">
                  <c:v>14.5</c:v>
                </c:pt>
                <c:pt idx="10">
                  <c:v>25.7</c:v>
                </c:pt>
                <c:pt idx="11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11-43FA-A187-4BDB72D3FD8B}"/>
            </c:ext>
          </c:extLst>
        </c:ser>
        <c:ser>
          <c:idx val="1"/>
          <c:order val="1"/>
          <c:tx>
            <c:strRef>
              <c:f>[output_tesi2.xlsx]Foglio6!$E$13</c:f>
              <c:strCache>
                <c:ptCount val="1"/>
                <c:pt idx="0">
                  <c:v>internazionale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[output_tesi2.xlsx]Foglio6!$C$14:$C$25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[output_tesi2.xlsx]Foglio6!$E$14:$E$25</c:f>
              <c:numCache>
                <c:formatCode>General</c:formatCode>
                <c:ptCount val="12"/>
                <c:pt idx="0">
                  <c:v>6.2</c:v>
                </c:pt>
                <c:pt idx="1">
                  <c:v>9.6999999999999993</c:v>
                </c:pt>
                <c:pt idx="2">
                  <c:v>22</c:v>
                </c:pt>
                <c:pt idx="3">
                  <c:v>7</c:v>
                </c:pt>
                <c:pt idx="4">
                  <c:v>5.5</c:v>
                </c:pt>
                <c:pt idx="5">
                  <c:v>6</c:v>
                </c:pt>
                <c:pt idx="6">
                  <c:v>6.6</c:v>
                </c:pt>
                <c:pt idx="7">
                  <c:v>12.5</c:v>
                </c:pt>
                <c:pt idx="8">
                  <c:v>7</c:v>
                </c:pt>
                <c:pt idx="9">
                  <c:v>9.4</c:v>
                </c:pt>
                <c:pt idx="10">
                  <c:v>10.7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11-43FA-A187-4BDB72D3F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9312528"/>
        <c:axId val="1999318352"/>
      </c:lineChart>
      <c:catAx>
        <c:axId val="1999312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euro</a:t>
                </a:r>
              </a:p>
            </c:rich>
          </c:tx>
          <c:layout>
            <c:manualLayout>
              <c:xMode val="edge"/>
              <c:yMode val="edge"/>
              <c:x val="0"/>
              <c:y val="5.055482648002333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9318352"/>
        <c:crosses val="autoZero"/>
        <c:auto val="1"/>
        <c:lblAlgn val="ctr"/>
        <c:lblOffset val="100"/>
        <c:noMultiLvlLbl val="0"/>
      </c:catAx>
      <c:valAx>
        <c:axId val="199931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931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CCFF-DFC2-4706-8532-823E933C3F2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8FECA-AA72-4F6B-BF74-7EB45A336F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12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8FECA-AA72-4F6B-BF74-7EB45A336FD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56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8FECA-AA72-4F6B-BF74-7EB45A336FD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25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8FECA-AA72-4F6B-BF74-7EB45A336FD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73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200000"/>
              </a:lnSpc>
              <a:buFont typeface="Symbol" panose="05050102010706020507" pitchFamily="18" charset="2"/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produttori di crediti: sono rappresentati dai proprietari e gestori forestali che effettuano le pratiche selvicolturali che permetto di aumentare il sequestro del carbonio e quindi generare i crediti di carbonio.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Acquirenti: </a:t>
            </a: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effettuano la </a:t>
            </a:r>
            <a:r>
              <a:rPr lang="it-IT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carbon footprint</a:t>
            </a: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aziendale e avviano un percorso di riduzione delle emissioni. MOTIVAZIONE: </a:t>
            </a:r>
            <a:r>
              <a:rPr lang="it-IT" dirty="0"/>
              <a:t>responsabilità sociale delle imprese, la compensazione delle emissioni generate dalla produzione di prodotti o processi, il marketing aziendale, perseguimento SDGS, finanza sostenibile.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F5BEB-8C3B-4449-B4D2-0FFF049CA2F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Nel 2010</a:t>
            </a:r>
            <a:r>
              <a:rPr lang="it-IT" baseline="0"/>
              <a:t> l’ ex INEA pubblica il volume sugli accordi volontari …… ne scaturisce un mercato in crescita ma senza regole quindi nasce il </a:t>
            </a:r>
            <a:r>
              <a:rPr lang="it-IT" baseline="0" err="1"/>
              <a:t>NMC.Che</a:t>
            </a:r>
            <a:r>
              <a:rPr lang="it-IT" baseline="0"/>
              <a:t> pubblica i report annuali e iniziano gli incontri con gli attori per creare delle linee guida, e nasce il  CFC che viene sottoposto alle autorità nel 2014 per la prima volta.</a:t>
            </a:r>
            <a:endParaRPr lang="it-IT"/>
          </a:p>
          <a:p>
            <a:r>
              <a:rPr lang="it-IT" baseline="0"/>
              <a:t>Nel 2015 nasce il Crea e di conseguenza il CREA-PB.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BB38-62DC-44ED-850A-F2EECD3A81A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8FECA-AA72-4F6B-BF74-7EB45A336FD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25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A9173277-CE15-A34C-95A3-49C5B75809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198A4D4-4804-D64C-8209-840DBAB51F61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15D5B5E-7C47-1B44-BA9D-F95F9E021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4992289E-0357-A448-82F2-312CE18A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5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8FECA-AA72-4F6B-BF74-7EB45A336FD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698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8FECA-AA72-4F6B-BF74-7EB45A336FD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420CEC-D952-6346-81D1-47347CA025E2}"/>
              </a:ext>
            </a:extLst>
          </p:cNvPr>
          <p:cNvSpPr txBox="1"/>
          <p:nvPr userDrawn="1"/>
        </p:nvSpPr>
        <p:spPr>
          <a:xfrm>
            <a:off x="11201400" y="28232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1F61D393-4455-A4A6-0114-FEC377F0A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65459"/>
            <a:ext cx="12192000" cy="3192541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50220C-B85D-A313-2C32-5AE481DE0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760" y="330336"/>
            <a:ext cx="8588479" cy="7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5EAEC7-4946-F4CE-59AC-67A33F1DB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16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7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AF2-5F52-4670-B6AE-C7174F4B68EF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BD6F-503B-4DBA-A88C-0B98E810506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3C9F8B-B02C-672F-22C5-DF657953D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935" y="6197917"/>
            <a:ext cx="6120130" cy="5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>
            <a:extLst>
              <a:ext uri="{FF2B5EF4-FFF2-40B4-BE49-F238E27FC236}">
                <a16:creationId xmlns:a16="http://schemas.microsoft.com/office/drawing/2014/main" id="{F181C87C-7FCF-134C-AE31-FACE3A9A11EB}"/>
              </a:ext>
            </a:extLst>
          </p:cNvPr>
          <p:cNvSpPr/>
          <p:nvPr userDrawn="1"/>
        </p:nvSpPr>
        <p:spPr>
          <a:xfrm rot="10800000">
            <a:off x="-4" y="0"/>
            <a:ext cx="12191999" cy="6046554"/>
          </a:xfrm>
          <a:prstGeom prst="rect">
            <a:avLst/>
          </a:prstGeom>
          <a:solidFill>
            <a:srgbClr val="068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52FF0FA3-C8EB-E941-B33C-589729FC44D0}"/>
              </a:ext>
            </a:extLst>
          </p:cNvPr>
          <p:cNvSpPr/>
          <p:nvPr userDrawn="1"/>
        </p:nvSpPr>
        <p:spPr>
          <a:xfrm rot="10800000">
            <a:off x="-2" y="6752057"/>
            <a:ext cx="12191999" cy="115369"/>
          </a:xfrm>
          <a:prstGeom prst="rect">
            <a:avLst/>
          </a:prstGeom>
          <a:solidFill>
            <a:srgbClr val="068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D207DE-14E8-3BBD-16DB-2823EF9AFE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11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F439F5-79C1-C863-3206-D474ECBC3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16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379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5B8AEE8-333B-6597-F370-98DD242267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174" y="1365663"/>
            <a:ext cx="5102926" cy="4547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A9D8CEC0-6B7B-A58A-2574-AA16F002E0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3687" y="1365662"/>
            <a:ext cx="5102927" cy="4547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EC6482-D1D8-9D2E-23E9-AE3DD060D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16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0990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E49CD4A-20DD-014D-BBD8-E9DD0B376AD7}"/>
              </a:ext>
            </a:extLst>
          </p:cNvPr>
          <p:cNvSpPr/>
          <p:nvPr userDrawn="1"/>
        </p:nvSpPr>
        <p:spPr>
          <a:xfrm>
            <a:off x="7305869" y="0"/>
            <a:ext cx="4886131" cy="6858000"/>
          </a:xfrm>
          <a:prstGeom prst="rect">
            <a:avLst/>
          </a:prstGeom>
          <a:solidFill>
            <a:srgbClr val="068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5E83A8C5-6D0F-DB6F-09B1-521C48185C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687" y="1354138"/>
            <a:ext cx="6245438" cy="45116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57B9C2-062F-692A-5C94-AAC7FDA13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95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3046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CD77300C-31B9-3151-19B4-BFA4DFF1D5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0546" y="1092200"/>
            <a:ext cx="8566150" cy="4394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502623-D705-1DAD-84F2-D469F7E8F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7437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4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37E1ADFD-427B-D6F3-DF26-F2C94B36E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7522" y="890588"/>
            <a:ext cx="6033016" cy="499903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8E3428FD-A250-9BA3-33A5-AF8F167286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9125" y="890588"/>
            <a:ext cx="4414838" cy="49990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F6DEC39-B361-2316-4A77-4F1A83D42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16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SmartArt 15">
            <a:extLst>
              <a:ext uri="{FF2B5EF4-FFF2-40B4-BE49-F238E27FC236}">
                <a16:creationId xmlns:a16="http://schemas.microsoft.com/office/drawing/2014/main" id="{D0C63D43-0C28-80D0-3091-82933BFB6A3B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723687" y="1163638"/>
            <a:ext cx="10744626" cy="4667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2" name="Segnaposto contenuto 21">
            <a:extLst>
              <a:ext uri="{FF2B5EF4-FFF2-40B4-BE49-F238E27FC236}">
                <a16:creationId xmlns:a16="http://schemas.microsoft.com/office/drawing/2014/main" id="{E4BF84A4-B53C-6E1D-4D0A-020DCA909BE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20293" y="628255"/>
            <a:ext cx="4951413" cy="244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 dirty="0"/>
              <a:t>Grafico 1 – Titolo del grafico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0FBE045-B996-A0B9-9182-ADB04FEB8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15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6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D563600-741A-4370-041E-C0CEC3421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16" y="6130927"/>
            <a:ext cx="5992368" cy="5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435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6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4" r:id="rId3"/>
    <p:sldLayoutId id="2147483670" r:id="rId4"/>
    <p:sldLayoutId id="2147483650" r:id="rId5"/>
    <p:sldLayoutId id="2147483673" r:id="rId6"/>
    <p:sldLayoutId id="2147483674" r:id="rId7"/>
    <p:sldLayoutId id="2147483672" r:id="rId8"/>
    <p:sldLayoutId id="2147483656" r:id="rId9"/>
    <p:sldLayoutId id="2147483655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sv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17" Type="http://schemas.openxmlformats.org/officeDocument/2006/relationships/image" Target="../media/image61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emf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em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averio.maluccio@crea.gov.it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seea.un.org/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59CB68B1-6D22-4C4E-BA1E-41F9FCCD4706}"/>
              </a:ext>
            </a:extLst>
          </p:cNvPr>
          <p:cNvSpPr txBox="1">
            <a:spLocks/>
          </p:cNvSpPr>
          <p:nvPr/>
        </p:nvSpPr>
        <p:spPr>
          <a:xfrm>
            <a:off x="496561" y="1595729"/>
            <a:ext cx="9840133" cy="9683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cap="all" dirty="0"/>
              <a:t>La foresta e le sue filiere per lo sviluppo della bioeconomia</a:t>
            </a:r>
            <a:endParaRPr lang="it-IT" sz="2400" b="1" cap="all" dirty="0">
              <a:cs typeface="Arial Narrow" panose="020B0604020202020204" pitchFamily="34" charset="0"/>
            </a:endParaRPr>
          </a:p>
        </p:txBody>
      </p:sp>
      <p:pic>
        <p:nvPicPr>
          <p:cNvPr id="27" name="Segnaposto immagine 26">
            <a:extLst>
              <a:ext uri="{FF2B5EF4-FFF2-40B4-BE49-F238E27FC236}">
                <a16:creationId xmlns:a16="http://schemas.microsoft.com/office/drawing/2014/main" id="{137BB24F-EE49-8351-0BBF-D04173DB66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5459"/>
            <a:ext cx="12192000" cy="3192541"/>
          </a:xfr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A617ED5-2817-5660-9E9F-C0BFD8C9A1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072" y="309381"/>
            <a:ext cx="1239885" cy="8655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A77916-7013-6F97-7656-12B71FEA023B}"/>
              </a:ext>
            </a:extLst>
          </p:cNvPr>
          <p:cNvSpPr txBox="1"/>
          <p:nvPr/>
        </p:nvSpPr>
        <p:spPr>
          <a:xfrm>
            <a:off x="496561" y="2269211"/>
            <a:ext cx="7911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latin typeface="Montserrat-Bold"/>
              </a:rPr>
              <a:t>I servizi ecosistemici e le nuove filiere forestali</a:t>
            </a:r>
          </a:p>
          <a:p>
            <a:pPr algn="l"/>
            <a:endParaRPr lang="it-IT" sz="1800" b="1" i="0" u="none" strike="noStrike" baseline="0" dirty="0">
              <a:latin typeface="Montserrat-Bold"/>
            </a:endParaRPr>
          </a:p>
          <a:p>
            <a:pPr algn="l"/>
            <a:r>
              <a:rPr lang="it-IT" sz="1800" b="0" i="0" u="none" strike="noStrike" baseline="0" dirty="0">
                <a:latin typeface="Montserrat-Regular"/>
              </a:rPr>
              <a:t>Saverio Maluccio, </a:t>
            </a:r>
            <a:r>
              <a:rPr lang="it-IT" sz="1800" b="0" i="1" u="none" strike="noStrike" baseline="0" dirty="0">
                <a:latin typeface="Montserrat-Italic"/>
              </a:rPr>
              <a:t>CREA - Centro di ricerca Politiche e Bioeconomia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556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EF383-667F-8B3E-DD9E-4F0A9A4F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981702D-F670-0364-FEE2-C8E8E635CF7C}"/>
              </a:ext>
            </a:extLst>
          </p:cNvPr>
          <p:cNvSpPr txBox="1">
            <a:spLocks/>
          </p:cNvSpPr>
          <p:nvPr/>
        </p:nvSpPr>
        <p:spPr>
          <a:xfrm>
            <a:off x="3733179" y="670451"/>
            <a:ext cx="6335053" cy="8080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LA FILERA FORESTA LEGNO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FF8BCC-424B-AF18-3DCC-3FBD7549E4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30" y="5179333"/>
            <a:ext cx="2654522" cy="149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C297F-FD6D-EA5D-160E-E16F8CC768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174" y="5129887"/>
            <a:ext cx="2783441" cy="1543941"/>
          </a:xfrm>
          <a:prstGeom prst="rect">
            <a:avLst/>
          </a:prstGeom>
        </p:spPr>
      </p:pic>
      <p:pic>
        <p:nvPicPr>
          <p:cNvPr id="8" name="Immagine 7" descr="Immagine che contiene schermata, diagramma&#10;&#10;Descrizione generata automaticamente">
            <a:extLst>
              <a:ext uri="{FF2B5EF4-FFF2-40B4-BE49-F238E27FC236}">
                <a16:creationId xmlns:a16="http://schemas.microsoft.com/office/drawing/2014/main" id="{45FDE43C-8371-E7D0-8D9E-E446786E4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142" y="1270080"/>
            <a:ext cx="6011287" cy="3859808"/>
          </a:xfrm>
          <a:prstGeom prst="rect">
            <a:avLst/>
          </a:prstGeom>
        </p:spPr>
      </p:pic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8C1FE4E5-2FCC-685C-CF7D-B3D69E0DFF18}"/>
              </a:ext>
            </a:extLst>
          </p:cNvPr>
          <p:cNvSpPr/>
          <p:nvPr/>
        </p:nvSpPr>
        <p:spPr>
          <a:xfrm rot="2273108">
            <a:off x="1801579" y="3385823"/>
            <a:ext cx="642258" cy="1643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EDF3B6AD-2EA8-2D2A-B149-F0915F85E25B}"/>
              </a:ext>
            </a:extLst>
          </p:cNvPr>
          <p:cNvSpPr/>
          <p:nvPr/>
        </p:nvSpPr>
        <p:spPr>
          <a:xfrm rot="18581266">
            <a:off x="9378911" y="3192003"/>
            <a:ext cx="642258" cy="1643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CC25C73-ABDC-C091-8E96-0C0F6232BB7A}"/>
              </a:ext>
            </a:extLst>
          </p:cNvPr>
          <p:cNvSpPr txBox="1"/>
          <p:nvPr/>
        </p:nvSpPr>
        <p:spPr>
          <a:xfrm>
            <a:off x="226330" y="922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it-IT" sz="3200" b="1" cap="all" dirty="0"/>
              <a:t>LE FILERE DEI se FORESTALI</a:t>
            </a:r>
          </a:p>
        </p:txBody>
      </p:sp>
    </p:spTree>
    <p:extLst>
      <p:ext uri="{BB962C8B-B14F-4D97-AF65-F5344CB8AC3E}">
        <p14:creationId xmlns:p14="http://schemas.microsoft.com/office/powerpoint/2010/main" val="31648249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0983D-5BEC-C803-33FE-F94B0D72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AC36FB-CB5A-A52E-374A-107D4552D4D2}"/>
              </a:ext>
            </a:extLst>
          </p:cNvPr>
          <p:cNvSpPr txBox="1"/>
          <p:nvPr/>
        </p:nvSpPr>
        <p:spPr>
          <a:xfrm>
            <a:off x="2884891" y="688841"/>
            <a:ext cx="695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06824D"/>
                </a:solidFill>
                <a:cs typeface="Arial Narrow" panose="020B0604020202020204" pitchFamily="34" charset="0"/>
              </a:rPr>
              <a:t> </a:t>
            </a:r>
            <a:r>
              <a:rPr lang="it-IT" sz="2400" b="1" dirty="0">
                <a:cs typeface="Arial Narrow" panose="020B0604020202020204" pitchFamily="34" charset="0"/>
              </a:rPr>
              <a:t>MERCATI DELLA BIODIVERSITA’ E ALTRI 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A59B1B-19D8-96D7-B4BB-16E4141A0D7A}"/>
              </a:ext>
            </a:extLst>
          </p:cNvPr>
          <p:cNvSpPr txBox="1"/>
          <p:nvPr/>
        </p:nvSpPr>
        <p:spPr>
          <a:xfrm>
            <a:off x="323410" y="1318890"/>
            <a:ext cx="82889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i="1" dirty="0"/>
              <a:t>Regional Internet Bank Information Tracking System  </a:t>
            </a:r>
            <a:r>
              <a:rPr lang="it-IT" b="1" dirty="0"/>
              <a:t>(RIBITS) </a:t>
            </a:r>
            <a:r>
              <a:rPr lang="it-IT" dirty="0"/>
              <a:t>Consente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individuare  e accedere a informazioni sui siti di mitigazione e conservazione dei 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disponibilità di crediti di mitigazione.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informazioni sulle politiche nazionali e locali sui ai programmi di mitigazione  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394769-524C-9A42-81E9-9960AE43A935}"/>
              </a:ext>
            </a:extLst>
          </p:cNvPr>
          <p:cNvSpPr txBox="1"/>
          <p:nvPr/>
        </p:nvSpPr>
        <p:spPr>
          <a:xfrm>
            <a:off x="242113" y="3088648"/>
            <a:ext cx="84855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latin typeface="SourceSansPro-Bold"/>
              </a:rPr>
              <a:t>Fondo Legacy </a:t>
            </a:r>
            <a:r>
              <a:rPr lang="it-IT" sz="1800" b="1" i="0" u="none" strike="noStrike" baseline="0" dirty="0" err="1">
                <a:latin typeface="SourceSansPro-Bold"/>
              </a:rPr>
              <a:t>Landscapes</a:t>
            </a:r>
            <a:r>
              <a:rPr lang="it-IT" sz="1800" b="1" i="0" u="none" strike="noStrike" baseline="0" dirty="0">
                <a:latin typeface="SourceSansPro-Bold"/>
              </a:rPr>
              <a:t> </a:t>
            </a:r>
            <a:r>
              <a:rPr lang="it-IT" sz="1800" b="0" i="0" u="none" strike="noStrike" baseline="0" dirty="0">
                <a:latin typeface="SourceSansPro-Regular"/>
              </a:rPr>
              <a:t>1 Miliardo di dollari da donatori privati e pubblici per fornire 15 anni di sostegno finanziario per 30 aree di conservazione entro il 2030</a:t>
            </a:r>
            <a:r>
              <a:rPr lang="it-IT" dirty="0">
                <a:latin typeface="SourceSansPro-Regular"/>
              </a:rPr>
              <a:t>, </a:t>
            </a:r>
            <a:r>
              <a:rPr lang="it-IT" sz="1800" b="0" i="0" u="none" strike="noStrike" baseline="0" dirty="0">
                <a:latin typeface="SourceSansPro-Regular"/>
              </a:rPr>
              <a:t>il governo tedesco ha già stanziato i primi 100 milioni di dollari ▶ </a:t>
            </a:r>
            <a:r>
              <a:rPr lang="it-IT" sz="1800" b="0" i="1" u="none" strike="noStrike" baseline="0" dirty="0">
                <a:latin typeface="SourceSansPro-It"/>
              </a:rPr>
              <a:t>https://legacylandscapes.org/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FFFA4D-C0F9-B383-42EC-605D2109B9FC}"/>
              </a:ext>
            </a:extLst>
          </p:cNvPr>
          <p:cNvSpPr txBox="1"/>
          <p:nvPr/>
        </p:nvSpPr>
        <p:spPr>
          <a:xfrm>
            <a:off x="199105" y="4834960"/>
            <a:ext cx="88343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212121"/>
                </a:solidFill>
                <a:effectLst/>
                <a:latin typeface="archivo"/>
              </a:rPr>
              <a:t>Il "</a:t>
            </a:r>
            <a:r>
              <a:rPr lang="it-IT" b="1" i="0" dirty="0" err="1">
                <a:solidFill>
                  <a:srgbClr val="212121"/>
                </a:solidFill>
                <a:effectLst/>
                <a:latin typeface="archivo"/>
              </a:rPr>
              <a:t>Biodiversity</a:t>
            </a:r>
            <a:r>
              <a:rPr lang="it-IT" b="1" i="0" dirty="0">
                <a:solidFill>
                  <a:srgbClr val="212121"/>
                </a:solidFill>
                <a:effectLst/>
                <a:latin typeface="archivo"/>
              </a:rPr>
              <a:t> Net Gain</a:t>
            </a:r>
            <a:r>
              <a:rPr lang="it-IT" b="0" i="0" dirty="0">
                <a:solidFill>
                  <a:srgbClr val="212121"/>
                </a:solidFill>
                <a:effectLst/>
                <a:latin typeface="archivo"/>
              </a:rPr>
              <a:t>" è una legge del Regno Unito volta a ridurre gli effetti dello sviluppo edilizio sulla biodiversità. Impone </a:t>
            </a:r>
            <a:r>
              <a:rPr lang="it-IT" dirty="0">
                <a:solidFill>
                  <a:srgbClr val="212121"/>
                </a:solidFill>
                <a:latin typeface="archivo"/>
              </a:rPr>
              <a:t>al settore edilizio</a:t>
            </a:r>
            <a:r>
              <a:rPr lang="it-IT" b="0" i="0" dirty="0">
                <a:solidFill>
                  <a:srgbClr val="212121"/>
                </a:solidFill>
                <a:effectLst/>
                <a:latin typeface="archivo"/>
              </a:rPr>
              <a:t> di compensare la perdita di biodiversità e di aumentarla del 10%. Possono farlo con miglioramenti in loco e fuori sede.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288B83-7D8B-8C63-1387-CA3FF6BA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69" y="1216942"/>
            <a:ext cx="2710903" cy="12448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8963EAF-8829-BC2E-5E34-BBFE77827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090" y="2775478"/>
            <a:ext cx="1425678" cy="16324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B0F0B8-0E91-C97C-6957-12576ACB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897" y="4540805"/>
            <a:ext cx="2095500" cy="21907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29DEE52-26D6-A66E-B1C2-6A491F23F376}"/>
              </a:ext>
            </a:extLst>
          </p:cNvPr>
          <p:cNvSpPr txBox="1"/>
          <p:nvPr/>
        </p:nvSpPr>
        <p:spPr>
          <a:xfrm>
            <a:off x="226330" y="922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it-IT" sz="3200" b="1" cap="all" dirty="0"/>
              <a:t>LE FILERE DEI se FORESTALI</a:t>
            </a:r>
          </a:p>
        </p:txBody>
      </p:sp>
    </p:spTree>
    <p:extLst>
      <p:ext uri="{BB962C8B-B14F-4D97-AF65-F5344CB8AC3E}">
        <p14:creationId xmlns:p14="http://schemas.microsoft.com/office/powerpoint/2010/main" val="587461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3">
            <a:extLst>
              <a:ext uri="{FF2B5EF4-FFF2-40B4-BE49-F238E27FC236}">
                <a16:creationId xmlns:a16="http://schemas.microsoft.com/office/drawing/2014/main" id="{6B9EB935-7B07-44AC-A798-A25C8655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magine 27">
            <a:extLst>
              <a:ext uri="{FF2B5EF4-FFF2-40B4-BE49-F238E27FC236}">
                <a16:creationId xmlns:a16="http://schemas.microsoft.com/office/drawing/2014/main" id="{3C27C2FD-8014-4097-B1E0-E269960C4E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702733"/>
            <a:ext cx="7378700" cy="51445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ttangolo 18">
            <a:extLst>
              <a:ext uri="{FF2B5EF4-FFF2-40B4-BE49-F238E27FC236}">
                <a16:creationId xmlns:a16="http://schemas.microsoft.com/office/drawing/2014/main" id="{DAB05BC6-5E91-45A8-BB34-0E1F828FF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89883" cy="748988"/>
          </a:xfrm>
          <a:prstGeom prst="rect">
            <a:avLst/>
          </a:prstGeom>
          <a:solidFill>
            <a:srgbClr val="CBD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r"/>
                <a:tab pos="533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4013" algn="r"/>
                <a:tab pos="533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r"/>
                <a:tab pos="533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4013" algn="r"/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4013" algn="r"/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4013" algn="r"/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4013" algn="r"/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4013" algn="r"/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4013" algn="r"/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67" b="1"/>
              <a:t>Sviluppare un sistema locale di remunerazione, su base volontaria, dei servizi ecosistemici e ambientali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(sistema dei «Crediti di sostenibilità»)</a:t>
            </a:r>
            <a:endParaRPr lang="it-IT" altLang="it-IT" sz="24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855B5C-A0A4-A416-6C56-249BA68DC80F}"/>
              </a:ext>
            </a:extLst>
          </p:cNvPr>
          <p:cNvSpPr txBox="1"/>
          <p:nvPr/>
        </p:nvSpPr>
        <p:spPr>
          <a:xfrm>
            <a:off x="86767" y="863353"/>
            <a:ext cx="4653525" cy="2663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933"/>
              </a:lnSpc>
              <a:spcBef>
                <a:spcPct val="0"/>
              </a:spcBef>
              <a:buNone/>
            </a:pPr>
            <a:r>
              <a:rPr lang="it-IT" altLang="it-IT" sz="2000" b="1" u="sng" dirty="0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OBBIETTIVI:</a:t>
            </a:r>
          </a:p>
          <a:p>
            <a:pPr marL="342900" indent="-342900">
              <a:lnSpc>
                <a:spcPts val="2933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b="1" cap="all" dirty="0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Promuovere la Pianificazione forestale e la Certificazione di Gestione Forestale Sostenibile.</a:t>
            </a:r>
          </a:p>
          <a:p>
            <a:pPr marL="342900" indent="-342900">
              <a:lnSpc>
                <a:spcPts val="2933"/>
              </a:lnSpc>
              <a:spcBef>
                <a:spcPct val="0"/>
              </a:spcBef>
              <a:buFont typeface="+mj-lt"/>
              <a:buAutoNum type="arabicPeriod" startAt="2"/>
            </a:pPr>
            <a:r>
              <a:rPr lang="it-IT" altLang="it-IT" b="1" cap="all" dirty="0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Contribuire a riconoscere e valorizzare i Servizi Ecosistemici erogati dalle foreste.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22BB66-B0B2-2C23-3BE4-A3350707F3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16" y="3593280"/>
            <a:ext cx="3722622" cy="24105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magine 3">
            <a:extLst>
              <a:ext uri="{FF2B5EF4-FFF2-40B4-BE49-F238E27FC236}">
                <a16:creationId xmlns:a16="http://schemas.microsoft.com/office/drawing/2014/main" id="{E9423F8D-ADDB-4C1F-805A-AF84B6E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B5EE3C-8AE4-46B4-969C-C73B7273A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41165" cy="588773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60EEB34-04D2-436E-A033-0441B59C99A9}"/>
              </a:ext>
            </a:extLst>
          </p:cNvPr>
          <p:cNvSpPr/>
          <p:nvPr/>
        </p:nvSpPr>
        <p:spPr>
          <a:xfrm>
            <a:off x="7141817" y="182133"/>
            <a:ext cx="4248472" cy="864096"/>
          </a:xfrm>
          <a:prstGeom prst="rect">
            <a:avLst/>
          </a:prstGeom>
          <a:solidFill>
            <a:srgbClr val="FAE440"/>
          </a:solidFill>
          <a:ln>
            <a:solidFill>
              <a:srgbClr val="FAE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6C413A-09E3-40F1-A4A9-4737DD1B5FC6}"/>
              </a:ext>
            </a:extLst>
          </p:cNvPr>
          <p:cNvSpPr txBox="1"/>
          <p:nvPr/>
        </p:nvSpPr>
        <p:spPr>
          <a:xfrm>
            <a:off x="7264471" y="305323"/>
            <a:ext cx="462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49 UNITA' DI GESTIONE</a:t>
            </a:r>
          </a:p>
          <a:p>
            <a:r>
              <a:rPr lang="it-IT" b="1" dirty="0">
                <a:solidFill>
                  <a:schemeClr val="bg1"/>
                </a:solidFill>
              </a:rPr>
              <a:t>40 PROPRIETARI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AAF41E-A712-4FDA-AC03-A17057A330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096" y="2405269"/>
            <a:ext cx="5659914" cy="34019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26FE45-38D2-4E71-A86C-0CEB872A4891}"/>
              </a:ext>
            </a:extLst>
          </p:cNvPr>
          <p:cNvSpPr txBox="1"/>
          <p:nvPr/>
        </p:nvSpPr>
        <p:spPr>
          <a:xfrm>
            <a:off x="7141815" y="1169419"/>
            <a:ext cx="4621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000000"/>
                </a:solidFill>
              </a:rPr>
              <a:t>NEL 2025 31.622 ETTARI ASSESTATI</a:t>
            </a:r>
            <a:r>
              <a:rPr lang="it-IT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400" b="1" i="0" u="none" strike="noStrike" baseline="0" dirty="0">
                <a:solidFill>
                  <a:srgbClr val="000000"/>
                </a:solidFill>
              </a:rPr>
              <a:t>32</a:t>
            </a:r>
            <a:r>
              <a:rPr lang="it-IT" sz="2400" b="1" dirty="0">
                <a:solidFill>
                  <a:srgbClr val="000000"/>
                </a:solidFill>
              </a:rPr>
              <a:t>.450 CREDITI CERTIFICATI</a:t>
            </a:r>
            <a:endParaRPr lang="it-IT" sz="2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in su 3">
            <a:extLst>
              <a:ext uri="{FF2B5EF4-FFF2-40B4-BE49-F238E27FC236}">
                <a16:creationId xmlns:a16="http://schemas.microsoft.com/office/drawing/2014/main" id="{4B1721AA-7CDD-429C-A8E6-A969D67703E3}"/>
              </a:ext>
            </a:extLst>
          </p:cNvPr>
          <p:cNvSpPr/>
          <p:nvPr/>
        </p:nvSpPr>
        <p:spPr>
          <a:xfrm>
            <a:off x="1729333" y="3449522"/>
            <a:ext cx="1567329" cy="1365461"/>
          </a:xfrm>
          <a:prstGeom prst="upArrow">
            <a:avLst>
              <a:gd name="adj1" fmla="val 50000"/>
              <a:gd name="adj2" fmla="val 4261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A17282A2-F38C-0F01-C4FB-D999EC2CAD76}"/>
              </a:ext>
            </a:extLst>
          </p:cNvPr>
          <p:cNvSpPr/>
          <p:nvPr/>
        </p:nvSpPr>
        <p:spPr>
          <a:xfrm rot="16200000">
            <a:off x="5918472" y="-326587"/>
            <a:ext cx="1027960" cy="3845347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634635" y="3539033"/>
            <a:ext cx="3444157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white"/>
                </a:solidFill>
                <a:latin typeface="Calibri" panose="020F0502020204030204"/>
              </a:rPr>
              <a:t>PRODUTTORI DI CREDITI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48835" y="2969664"/>
            <a:ext cx="3845348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white"/>
                </a:solidFill>
                <a:latin typeface="Calibri" panose="020F0502020204030204"/>
              </a:rPr>
              <a:t>Acquirenti</a:t>
            </a:r>
          </a:p>
        </p:txBody>
      </p:sp>
      <p:pic>
        <p:nvPicPr>
          <p:cNvPr id="20" name="Picture 4" descr="http://www.cislpiemonte.it/images/generici/fabbr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58" y="1038961"/>
            <a:ext cx="2844233" cy="1825226"/>
          </a:xfrm>
          <a:prstGeom prst="rect">
            <a:avLst/>
          </a:prstGeom>
          <a:noFill/>
        </p:spPr>
      </p:pic>
      <p:pic>
        <p:nvPicPr>
          <p:cNvPr id="26" name="Picture 2" descr="http://thumbs.dreamstime.com/z/una-foresta-con-un-orso-e-un-boscaiolo-391169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1130" y="1356444"/>
            <a:ext cx="2417891" cy="2139434"/>
          </a:xfrm>
          <a:prstGeom prst="rect">
            <a:avLst/>
          </a:prstGeom>
          <a:noFill/>
        </p:spPr>
      </p:pic>
      <p:pic>
        <p:nvPicPr>
          <p:cNvPr id="30" name="Picture 10" descr="https://pixabay.com/static/uploads/photo/2013/07/12/15/34/euro-150091_960_72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632" y="1397208"/>
            <a:ext cx="863601" cy="476780"/>
          </a:xfrm>
          <a:prstGeom prst="rect">
            <a:avLst/>
          </a:prstGeom>
          <a:noFill/>
        </p:spPr>
      </p:pic>
      <p:pic>
        <p:nvPicPr>
          <p:cNvPr id="36" name="Picture 4" descr="03_multipurpose potentia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408" y="5045108"/>
            <a:ext cx="2151114" cy="157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5155884" y="4318371"/>
            <a:ext cx="187216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white"/>
                </a:solidFill>
                <a:latin typeface="Calibri" panose="020F0502020204030204"/>
              </a:rPr>
              <a:t>Servizi Ecosistemici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 rot="10800000" flipV="1">
            <a:off x="1909118" y="5479689"/>
            <a:ext cx="28292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it-IT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Gestione delle acque</a:t>
            </a:r>
            <a:endParaRPr lang="en-GB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894957" y="4955211"/>
            <a:ext cx="289178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altLang="en-US" dirty="0" err="1">
                <a:latin typeface="Calibri" panose="020F0502020204030204"/>
              </a:rPr>
              <a:t>Biodiversità</a:t>
            </a:r>
            <a:endParaRPr lang="en-GB" altLang="en-US" dirty="0">
              <a:latin typeface="Calibri" panose="020F050202020403020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86740" y="4956469"/>
            <a:ext cx="170613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it-IT" dirty="0">
                <a:latin typeface="Calibri" panose="020F0502020204030204"/>
              </a:rPr>
              <a:t>Sequestro di carbonio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17827" y="5992447"/>
            <a:ext cx="282920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it-IT" dirty="0">
                <a:latin typeface="Calibri" panose="020F0502020204030204"/>
              </a:rPr>
              <a:t>Servizi culturali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9889156" y="9710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B931F9-8B1A-11B7-2831-6A311623EF1D}"/>
              </a:ext>
            </a:extLst>
          </p:cNvPr>
          <p:cNvSpPr txBox="1"/>
          <p:nvPr/>
        </p:nvSpPr>
        <p:spPr>
          <a:xfrm>
            <a:off x="5115301" y="3237481"/>
            <a:ext cx="311945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Standard linee guida e organismi di certificazione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806CF11-E721-C65A-290D-321DFCFE5E0B}"/>
              </a:ext>
            </a:extLst>
          </p:cNvPr>
          <p:cNvCxnSpPr>
            <a:cxnSpLocks/>
            <a:stCxn id="7" idx="1"/>
            <a:endCxn id="17" idx="2"/>
          </p:cNvCxnSpPr>
          <p:nvPr/>
        </p:nvCxnSpPr>
        <p:spPr>
          <a:xfrm flipH="1" flipV="1">
            <a:off x="2771509" y="3369774"/>
            <a:ext cx="2343792" cy="221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BFBAD1A-5C9C-AB71-6CF4-335DB625CC52}"/>
              </a:ext>
            </a:extLst>
          </p:cNvPr>
          <p:cNvCxnSpPr>
            <a:cxnSpLocks/>
            <a:stCxn id="7" idx="3"/>
            <a:endCxn id="26" idx="1"/>
          </p:cNvCxnSpPr>
          <p:nvPr/>
        </p:nvCxnSpPr>
        <p:spPr>
          <a:xfrm flipV="1">
            <a:off x="8234755" y="2426161"/>
            <a:ext cx="946375" cy="1165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551DEEF-35EC-4125-94A3-EF8FD017148D}"/>
              </a:ext>
            </a:extLst>
          </p:cNvPr>
          <p:cNvCxnSpPr>
            <a:cxnSpLocks/>
            <a:stCxn id="16" idx="2"/>
            <a:endCxn id="5" idx="0"/>
          </p:cNvCxnSpPr>
          <p:nvPr/>
        </p:nvCxnSpPr>
        <p:spPr>
          <a:xfrm flipH="1">
            <a:off x="8439807" y="3939143"/>
            <a:ext cx="1916907" cy="1017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6AE7E70-B527-3146-2A11-12B89B94B1F0}"/>
              </a:ext>
            </a:extLst>
          </p:cNvPr>
          <p:cNvSpPr txBox="1"/>
          <p:nvPr/>
        </p:nvSpPr>
        <p:spPr>
          <a:xfrm>
            <a:off x="7586740" y="6241448"/>
            <a:ext cx="3358916" cy="46166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it-IT" sz="2400" dirty="0">
                <a:latin typeface="Calibri" panose="020F0502020204030204"/>
              </a:rPr>
              <a:t>Carbon Credit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01990B6-617B-3976-8D35-3F34B5AEB285}"/>
              </a:ext>
            </a:extLst>
          </p:cNvPr>
          <p:cNvSpPr txBox="1"/>
          <p:nvPr/>
        </p:nvSpPr>
        <p:spPr>
          <a:xfrm>
            <a:off x="9570959" y="4977901"/>
            <a:ext cx="170613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it-IT" dirty="0">
                <a:latin typeface="Calibri" panose="020F0502020204030204"/>
              </a:rPr>
              <a:t>Emissioni evitate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10567153-0ADE-F723-1BC7-B12B1C5DEEE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0356714" y="3939143"/>
            <a:ext cx="75585" cy="1060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79264F21-69F0-E390-7DDB-123544C036C1}"/>
              </a:ext>
            </a:extLst>
          </p:cNvPr>
          <p:cNvCxnSpPr>
            <a:cxnSpLocks/>
            <a:stCxn id="40" idx="2"/>
            <a:endCxn id="34" idx="0"/>
          </p:cNvCxnSpPr>
          <p:nvPr/>
        </p:nvCxnSpPr>
        <p:spPr>
          <a:xfrm flipH="1">
            <a:off x="9266198" y="5685787"/>
            <a:ext cx="1157828" cy="555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74557F7D-BF6E-AAA3-0900-13ED40FC3BFE}"/>
              </a:ext>
            </a:extLst>
          </p:cNvPr>
          <p:cNvCxnSpPr>
            <a:cxnSpLocks/>
            <a:stCxn id="5" idx="2"/>
            <a:endCxn id="34" idx="0"/>
          </p:cNvCxnSpPr>
          <p:nvPr/>
        </p:nvCxnSpPr>
        <p:spPr>
          <a:xfrm>
            <a:off x="8439807" y="5664355"/>
            <a:ext cx="826391" cy="577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909D2A85-4BBA-86B2-047F-DBF1E8295918}"/>
              </a:ext>
            </a:extLst>
          </p:cNvPr>
          <p:cNvCxnSpPr>
            <a:cxnSpLocks/>
            <a:stCxn id="16" idx="2"/>
            <a:endCxn id="37" idx="3"/>
          </p:cNvCxnSpPr>
          <p:nvPr/>
        </p:nvCxnSpPr>
        <p:spPr>
          <a:xfrm flipH="1">
            <a:off x="7028045" y="3939143"/>
            <a:ext cx="3328669" cy="733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36" name="Connettore diritto 9235">
            <a:extLst>
              <a:ext uri="{FF2B5EF4-FFF2-40B4-BE49-F238E27FC236}">
                <a16:creationId xmlns:a16="http://schemas.microsoft.com/office/drawing/2014/main" id="{C802C6BF-1849-55A2-9826-0C8A6C259D23}"/>
              </a:ext>
            </a:extLst>
          </p:cNvPr>
          <p:cNvCxnSpPr>
            <a:cxnSpLocks/>
          </p:cNvCxnSpPr>
          <p:nvPr/>
        </p:nvCxnSpPr>
        <p:spPr>
          <a:xfrm flipH="1" flipV="1">
            <a:off x="1411270" y="6522043"/>
            <a:ext cx="6337635" cy="103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41" name="Connettore 2 9240">
            <a:extLst>
              <a:ext uri="{FF2B5EF4-FFF2-40B4-BE49-F238E27FC236}">
                <a16:creationId xmlns:a16="http://schemas.microsoft.com/office/drawing/2014/main" id="{CDF52C3E-B550-FDFA-FC1F-B1006FC6DC4A}"/>
              </a:ext>
            </a:extLst>
          </p:cNvPr>
          <p:cNvCxnSpPr>
            <a:cxnSpLocks/>
            <a:stCxn id="9248" idx="0"/>
            <a:endCxn id="17" idx="1"/>
          </p:cNvCxnSpPr>
          <p:nvPr/>
        </p:nvCxnSpPr>
        <p:spPr>
          <a:xfrm flipV="1">
            <a:off x="697117" y="3169719"/>
            <a:ext cx="151718" cy="2843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48" name="CasellaDiTesto 9247">
            <a:extLst>
              <a:ext uri="{FF2B5EF4-FFF2-40B4-BE49-F238E27FC236}">
                <a16:creationId xmlns:a16="http://schemas.microsoft.com/office/drawing/2014/main" id="{767DFC10-9013-F5E3-6DCB-ADEF2531625B}"/>
              </a:ext>
            </a:extLst>
          </p:cNvPr>
          <p:cNvSpPr txBox="1"/>
          <p:nvPr/>
        </p:nvSpPr>
        <p:spPr>
          <a:xfrm>
            <a:off x="-17036" y="6013411"/>
            <a:ext cx="142830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Registro</a:t>
            </a:r>
          </a:p>
          <a:p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9294" name="CasellaDiTesto 9293">
            <a:extLst>
              <a:ext uri="{FF2B5EF4-FFF2-40B4-BE49-F238E27FC236}">
                <a16:creationId xmlns:a16="http://schemas.microsoft.com/office/drawing/2014/main" id="{135080D5-85B3-A5E6-B1A7-C8E869BB2B50}"/>
              </a:ext>
            </a:extLst>
          </p:cNvPr>
          <p:cNvSpPr txBox="1"/>
          <p:nvPr/>
        </p:nvSpPr>
        <p:spPr>
          <a:xfrm>
            <a:off x="4885121" y="2148625"/>
            <a:ext cx="32232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Broker, sviluppatori di progetti 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8E30F02-990A-6860-A6C2-EBAB2CEE4016}"/>
              </a:ext>
            </a:extLst>
          </p:cNvPr>
          <p:cNvCxnSpPr>
            <a:cxnSpLocks/>
            <a:stCxn id="9294" idx="3"/>
            <a:endCxn id="26" idx="1"/>
          </p:cNvCxnSpPr>
          <p:nvPr/>
        </p:nvCxnSpPr>
        <p:spPr>
          <a:xfrm flipV="1">
            <a:off x="8108400" y="2426161"/>
            <a:ext cx="1072730" cy="45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8A3E9DF-FBBE-3C49-4A48-0228CBD7CF2F}"/>
              </a:ext>
            </a:extLst>
          </p:cNvPr>
          <p:cNvCxnSpPr>
            <a:cxnSpLocks/>
            <a:stCxn id="9294" idx="1"/>
          </p:cNvCxnSpPr>
          <p:nvPr/>
        </p:nvCxnSpPr>
        <p:spPr>
          <a:xfrm flipH="1" flipV="1">
            <a:off x="4018579" y="2175059"/>
            <a:ext cx="866542" cy="296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2" name="CasellaDiTesto 9221">
            <a:extLst>
              <a:ext uri="{FF2B5EF4-FFF2-40B4-BE49-F238E27FC236}">
                <a16:creationId xmlns:a16="http://schemas.microsoft.com/office/drawing/2014/main" id="{BD11E1CA-7FB5-764F-552E-6AAE92E6B47E}"/>
              </a:ext>
            </a:extLst>
          </p:cNvPr>
          <p:cNvSpPr txBox="1"/>
          <p:nvPr/>
        </p:nvSpPr>
        <p:spPr>
          <a:xfrm>
            <a:off x="239486" y="130098"/>
            <a:ext cx="11560628" cy="4697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it-IT" sz="2200" b="1" dirty="0"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it-IT" sz="2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MERCATO DEI CREDITI DI CARBONIO</a:t>
            </a:r>
            <a:endParaRPr lang="it-IT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9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1078965" y="2915792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Freeform 4"/>
          <p:cNvSpPr/>
          <p:nvPr/>
        </p:nvSpPr>
        <p:spPr>
          <a:xfrm>
            <a:off x="1599586" y="3061183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Freeform 5"/>
          <p:cNvSpPr/>
          <p:nvPr/>
        </p:nvSpPr>
        <p:spPr>
          <a:xfrm>
            <a:off x="1524810" y="2332563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Freeform 6"/>
          <p:cNvSpPr/>
          <p:nvPr/>
        </p:nvSpPr>
        <p:spPr>
          <a:xfrm>
            <a:off x="908049" y="5769897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7" name="Freeform 7"/>
          <p:cNvSpPr/>
          <p:nvPr/>
        </p:nvSpPr>
        <p:spPr>
          <a:xfrm>
            <a:off x="1428669" y="5915288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8" name="Freeform 8"/>
          <p:cNvSpPr/>
          <p:nvPr/>
        </p:nvSpPr>
        <p:spPr>
          <a:xfrm>
            <a:off x="1428669" y="5186668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9" name="AutoShape 9"/>
          <p:cNvSpPr/>
          <p:nvPr/>
        </p:nvSpPr>
        <p:spPr>
          <a:xfrm>
            <a:off x="-1076759" y="3889871"/>
            <a:ext cx="948403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10" name="AutoShape 10"/>
          <p:cNvSpPr/>
          <p:nvPr/>
        </p:nvSpPr>
        <p:spPr>
          <a:xfrm flipH="1">
            <a:off x="2301959" y="1484717"/>
            <a:ext cx="11285" cy="76507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11" name="Freeform 11"/>
          <p:cNvSpPr/>
          <p:nvPr/>
        </p:nvSpPr>
        <p:spPr>
          <a:xfrm>
            <a:off x="637268" y="1635542"/>
            <a:ext cx="1677391" cy="707554"/>
          </a:xfrm>
          <a:custGeom>
            <a:avLst/>
            <a:gdLst/>
            <a:ahLst/>
            <a:cxnLst/>
            <a:rect l="l" t="t" r="r" b="b"/>
            <a:pathLst>
              <a:path w="2516086" h="1061331">
                <a:moveTo>
                  <a:pt x="0" y="0"/>
                </a:moveTo>
                <a:lnTo>
                  <a:pt x="2516086" y="0"/>
                </a:lnTo>
                <a:lnTo>
                  <a:pt x="2516086" y="1061331"/>
                </a:lnTo>
                <a:lnTo>
                  <a:pt x="0" y="10613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2" name="Freeform 12"/>
          <p:cNvSpPr/>
          <p:nvPr/>
        </p:nvSpPr>
        <p:spPr>
          <a:xfrm>
            <a:off x="2313244" y="2091995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3" name="Freeform 13"/>
          <p:cNvSpPr/>
          <p:nvPr/>
        </p:nvSpPr>
        <p:spPr>
          <a:xfrm>
            <a:off x="2408503" y="310410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4" name="Freeform 14"/>
          <p:cNvSpPr/>
          <p:nvPr/>
        </p:nvSpPr>
        <p:spPr>
          <a:xfrm>
            <a:off x="3438529" y="2091995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5" name="Freeform 15"/>
          <p:cNvSpPr/>
          <p:nvPr/>
        </p:nvSpPr>
        <p:spPr>
          <a:xfrm>
            <a:off x="3302350" y="310410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6" name="Freeform 16"/>
          <p:cNvSpPr/>
          <p:nvPr/>
        </p:nvSpPr>
        <p:spPr>
          <a:xfrm>
            <a:off x="2505615" y="5786203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7" name="Freeform 17"/>
          <p:cNvSpPr/>
          <p:nvPr/>
        </p:nvSpPr>
        <p:spPr>
          <a:xfrm>
            <a:off x="3026235" y="5931595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8" name="Freeform 18"/>
          <p:cNvSpPr/>
          <p:nvPr/>
        </p:nvSpPr>
        <p:spPr>
          <a:xfrm>
            <a:off x="3026235" y="5202974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9" name="Freeform 19"/>
          <p:cNvSpPr/>
          <p:nvPr/>
        </p:nvSpPr>
        <p:spPr>
          <a:xfrm>
            <a:off x="2917909" y="2343096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0" name="Freeform 20"/>
          <p:cNvSpPr/>
          <p:nvPr/>
        </p:nvSpPr>
        <p:spPr>
          <a:xfrm>
            <a:off x="2505615" y="462173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1" name="AutoShape 21"/>
          <p:cNvSpPr/>
          <p:nvPr/>
        </p:nvSpPr>
        <p:spPr>
          <a:xfrm>
            <a:off x="4146821" y="1635542"/>
            <a:ext cx="0" cy="50352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22" name="Freeform 22"/>
          <p:cNvSpPr/>
          <p:nvPr/>
        </p:nvSpPr>
        <p:spPr>
          <a:xfrm>
            <a:off x="4527821" y="5769897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3" name="Freeform 23"/>
          <p:cNvSpPr/>
          <p:nvPr/>
        </p:nvSpPr>
        <p:spPr>
          <a:xfrm>
            <a:off x="5423091" y="5942128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4" name="Freeform 24"/>
          <p:cNvSpPr/>
          <p:nvPr/>
        </p:nvSpPr>
        <p:spPr>
          <a:xfrm>
            <a:off x="5003991" y="5186668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5" name="Freeform 25"/>
          <p:cNvSpPr/>
          <p:nvPr/>
        </p:nvSpPr>
        <p:spPr>
          <a:xfrm>
            <a:off x="4381771" y="4822358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6" name="Freeform 26"/>
          <p:cNvSpPr/>
          <p:nvPr/>
        </p:nvSpPr>
        <p:spPr>
          <a:xfrm>
            <a:off x="5423091" y="437882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7" name="Freeform 27"/>
          <p:cNvSpPr/>
          <p:nvPr/>
        </p:nvSpPr>
        <p:spPr>
          <a:xfrm>
            <a:off x="4361619" y="3172029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8" name="Freeform 28"/>
          <p:cNvSpPr/>
          <p:nvPr/>
        </p:nvSpPr>
        <p:spPr>
          <a:xfrm>
            <a:off x="5003991" y="3053492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9" name="Freeform 29"/>
          <p:cNvSpPr/>
          <p:nvPr/>
        </p:nvSpPr>
        <p:spPr>
          <a:xfrm>
            <a:off x="5003991" y="2324872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0" name="Freeform 30"/>
          <p:cNvSpPr/>
          <p:nvPr/>
        </p:nvSpPr>
        <p:spPr>
          <a:xfrm>
            <a:off x="4213515" y="2242783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1" name="Freeform 31"/>
          <p:cNvSpPr/>
          <p:nvPr/>
        </p:nvSpPr>
        <p:spPr>
          <a:xfrm>
            <a:off x="5264301" y="157085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2" name="Freeform 32"/>
          <p:cNvSpPr/>
          <p:nvPr/>
        </p:nvSpPr>
        <p:spPr>
          <a:xfrm>
            <a:off x="4527821" y="2607093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3" name="Freeform 33"/>
          <p:cNvSpPr/>
          <p:nvPr/>
        </p:nvSpPr>
        <p:spPr>
          <a:xfrm>
            <a:off x="5423091" y="3172029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4" name="Freeform 34"/>
          <p:cNvSpPr/>
          <p:nvPr/>
        </p:nvSpPr>
        <p:spPr>
          <a:xfrm>
            <a:off x="5524611" y="2242783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5" name="Freeform 35"/>
          <p:cNvSpPr/>
          <p:nvPr/>
        </p:nvSpPr>
        <p:spPr>
          <a:xfrm>
            <a:off x="4788131" y="1878472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6" name="Freeform 36"/>
          <p:cNvSpPr/>
          <p:nvPr/>
        </p:nvSpPr>
        <p:spPr>
          <a:xfrm>
            <a:off x="4321445" y="1662572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7" name="AutoShape 37"/>
          <p:cNvSpPr/>
          <p:nvPr/>
        </p:nvSpPr>
        <p:spPr>
          <a:xfrm>
            <a:off x="6115081" y="1662572"/>
            <a:ext cx="0" cy="50352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38" name="Freeform 38"/>
          <p:cNvSpPr/>
          <p:nvPr/>
        </p:nvSpPr>
        <p:spPr>
          <a:xfrm>
            <a:off x="6747947" y="310410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9" name="Freeform 39"/>
          <p:cNvSpPr/>
          <p:nvPr/>
        </p:nvSpPr>
        <p:spPr>
          <a:xfrm>
            <a:off x="7388169" y="1635542"/>
            <a:ext cx="808819" cy="1131961"/>
          </a:xfrm>
          <a:custGeom>
            <a:avLst/>
            <a:gdLst/>
            <a:ahLst/>
            <a:cxnLst/>
            <a:rect l="l" t="t" r="r" b="b"/>
            <a:pathLst>
              <a:path w="1213229" h="1697942">
                <a:moveTo>
                  <a:pt x="0" y="0"/>
                </a:moveTo>
                <a:lnTo>
                  <a:pt x="1213228" y="0"/>
                </a:lnTo>
                <a:lnTo>
                  <a:pt x="1213228" y="1697941"/>
                </a:lnTo>
                <a:lnTo>
                  <a:pt x="0" y="169794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0" name="Freeform 40"/>
          <p:cNvSpPr/>
          <p:nvPr/>
        </p:nvSpPr>
        <p:spPr>
          <a:xfrm>
            <a:off x="6081967" y="2860986"/>
            <a:ext cx="742870" cy="1039665"/>
          </a:xfrm>
          <a:custGeom>
            <a:avLst/>
            <a:gdLst/>
            <a:ahLst/>
            <a:cxnLst/>
            <a:rect l="l" t="t" r="r" b="b"/>
            <a:pathLst>
              <a:path w="1114305" h="1559497">
                <a:moveTo>
                  <a:pt x="0" y="0"/>
                </a:moveTo>
                <a:lnTo>
                  <a:pt x="1114306" y="0"/>
                </a:lnTo>
                <a:lnTo>
                  <a:pt x="1114306" y="1559496"/>
                </a:lnTo>
                <a:lnTo>
                  <a:pt x="0" y="155949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1" name="Freeform 41"/>
          <p:cNvSpPr/>
          <p:nvPr/>
        </p:nvSpPr>
        <p:spPr>
          <a:xfrm>
            <a:off x="6451631" y="5759364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2" name="Freeform 42"/>
          <p:cNvSpPr/>
          <p:nvPr/>
        </p:nvSpPr>
        <p:spPr>
          <a:xfrm>
            <a:off x="7346902" y="5931595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3" name="Freeform 43"/>
          <p:cNvSpPr/>
          <p:nvPr/>
        </p:nvSpPr>
        <p:spPr>
          <a:xfrm>
            <a:off x="6927802" y="5176135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4" name="Freeform 44"/>
          <p:cNvSpPr/>
          <p:nvPr/>
        </p:nvSpPr>
        <p:spPr>
          <a:xfrm>
            <a:off x="6305581" y="4811825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5" name="Freeform 45"/>
          <p:cNvSpPr/>
          <p:nvPr/>
        </p:nvSpPr>
        <p:spPr>
          <a:xfrm>
            <a:off x="7346902" y="4368288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0"/>
                </a:lnTo>
                <a:lnTo>
                  <a:pt x="0" y="109293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6" name="Freeform 46"/>
          <p:cNvSpPr/>
          <p:nvPr/>
        </p:nvSpPr>
        <p:spPr>
          <a:xfrm>
            <a:off x="6117302" y="2416246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7" name="Freeform 47"/>
          <p:cNvSpPr/>
          <p:nvPr/>
        </p:nvSpPr>
        <p:spPr>
          <a:xfrm>
            <a:off x="7768848" y="310410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8" name="Freeform 48"/>
          <p:cNvSpPr/>
          <p:nvPr/>
        </p:nvSpPr>
        <p:spPr>
          <a:xfrm>
            <a:off x="7062265" y="2470419"/>
            <a:ext cx="450218" cy="471609"/>
          </a:xfrm>
          <a:custGeom>
            <a:avLst/>
            <a:gdLst/>
            <a:ahLst/>
            <a:cxnLst/>
            <a:rect l="l" t="t" r="r" b="b"/>
            <a:pathLst>
              <a:path w="667079" h="933593">
                <a:moveTo>
                  <a:pt x="0" y="0"/>
                </a:moveTo>
                <a:lnTo>
                  <a:pt x="667079" y="0"/>
                </a:lnTo>
                <a:lnTo>
                  <a:pt x="667079" y="933593"/>
                </a:lnTo>
                <a:lnTo>
                  <a:pt x="0" y="93359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9" name="Freeform 49"/>
          <p:cNvSpPr/>
          <p:nvPr/>
        </p:nvSpPr>
        <p:spPr>
          <a:xfrm>
            <a:off x="7886652" y="2187171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0" y="0"/>
                </a:lnTo>
                <a:lnTo>
                  <a:pt x="780930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0" name="Freeform 50"/>
          <p:cNvSpPr/>
          <p:nvPr/>
        </p:nvSpPr>
        <p:spPr>
          <a:xfrm>
            <a:off x="7048531" y="1662572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1" name="Freeform 51"/>
          <p:cNvSpPr/>
          <p:nvPr/>
        </p:nvSpPr>
        <p:spPr>
          <a:xfrm>
            <a:off x="6156416" y="1662572"/>
            <a:ext cx="520620" cy="728620"/>
          </a:xfrm>
          <a:custGeom>
            <a:avLst/>
            <a:gdLst/>
            <a:ahLst/>
            <a:cxnLst/>
            <a:rect l="l" t="t" r="r" b="b"/>
            <a:pathLst>
              <a:path w="780930" h="1092930">
                <a:moveTo>
                  <a:pt x="0" y="0"/>
                </a:moveTo>
                <a:lnTo>
                  <a:pt x="780931" y="0"/>
                </a:lnTo>
                <a:lnTo>
                  <a:pt x="780931" y="1092931"/>
                </a:lnTo>
                <a:lnTo>
                  <a:pt x="0" y="10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2" name="Freeform 52"/>
          <p:cNvSpPr/>
          <p:nvPr/>
        </p:nvSpPr>
        <p:spPr>
          <a:xfrm>
            <a:off x="6270960" y="1860442"/>
            <a:ext cx="1138740" cy="1228053"/>
          </a:xfrm>
          <a:custGeom>
            <a:avLst/>
            <a:gdLst/>
            <a:ahLst/>
            <a:cxnLst/>
            <a:rect l="l" t="t" r="r" b="b"/>
            <a:pathLst>
              <a:path w="1708110" h="1842079">
                <a:moveTo>
                  <a:pt x="0" y="0"/>
                </a:moveTo>
                <a:lnTo>
                  <a:pt x="1708110" y="0"/>
                </a:lnTo>
                <a:lnTo>
                  <a:pt x="1708110" y="1842079"/>
                </a:lnTo>
                <a:lnTo>
                  <a:pt x="0" y="1842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3" name="Freeform 53"/>
          <p:cNvSpPr/>
          <p:nvPr/>
        </p:nvSpPr>
        <p:spPr>
          <a:xfrm>
            <a:off x="6955423" y="2534788"/>
            <a:ext cx="1266525" cy="1365861"/>
          </a:xfrm>
          <a:custGeom>
            <a:avLst/>
            <a:gdLst/>
            <a:ahLst/>
            <a:cxnLst/>
            <a:rect l="l" t="t" r="r" b="b"/>
            <a:pathLst>
              <a:path w="1899788" h="2048791">
                <a:moveTo>
                  <a:pt x="0" y="0"/>
                </a:moveTo>
                <a:lnTo>
                  <a:pt x="1899788" y="0"/>
                </a:lnTo>
                <a:lnTo>
                  <a:pt x="1899788" y="2048790"/>
                </a:lnTo>
                <a:lnTo>
                  <a:pt x="0" y="20487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4" name="Freeform 54"/>
          <p:cNvSpPr/>
          <p:nvPr/>
        </p:nvSpPr>
        <p:spPr>
          <a:xfrm>
            <a:off x="9613772" y="2504927"/>
            <a:ext cx="1304724" cy="1167135"/>
          </a:xfrm>
          <a:custGeom>
            <a:avLst/>
            <a:gdLst/>
            <a:ahLst/>
            <a:cxnLst/>
            <a:rect l="l" t="t" r="r" b="b"/>
            <a:pathLst>
              <a:path w="1957086" h="1750703">
                <a:moveTo>
                  <a:pt x="0" y="0"/>
                </a:moveTo>
                <a:lnTo>
                  <a:pt x="1957086" y="0"/>
                </a:lnTo>
                <a:lnTo>
                  <a:pt x="1957086" y="1750702"/>
                </a:lnTo>
                <a:lnTo>
                  <a:pt x="0" y="1750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5" name="Freeform 55"/>
          <p:cNvSpPr/>
          <p:nvPr/>
        </p:nvSpPr>
        <p:spPr>
          <a:xfrm>
            <a:off x="9613772" y="5350352"/>
            <a:ext cx="1589825" cy="1546466"/>
          </a:xfrm>
          <a:custGeom>
            <a:avLst/>
            <a:gdLst/>
            <a:ahLst/>
            <a:cxnLst/>
            <a:rect l="l" t="t" r="r" b="b"/>
            <a:pathLst>
              <a:path w="2384737" h="2319699">
                <a:moveTo>
                  <a:pt x="0" y="0"/>
                </a:moveTo>
                <a:lnTo>
                  <a:pt x="2384737" y="0"/>
                </a:lnTo>
                <a:lnTo>
                  <a:pt x="2384737" y="2319699"/>
                </a:lnTo>
                <a:lnTo>
                  <a:pt x="0" y="23196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6" name="TextBox 56"/>
          <p:cNvSpPr txBox="1"/>
          <p:nvPr/>
        </p:nvSpPr>
        <p:spPr>
          <a:xfrm rot="-5400000">
            <a:off x="-654645" y="2551113"/>
            <a:ext cx="1832440" cy="37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3"/>
              </a:lnSpc>
            </a:pPr>
            <a:r>
              <a:rPr lang="en-US" sz="2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Area di saggio</a:t>
            </a:r>
          </a:p>
        </p:txBody>
      </p:sp>
      <p:sp>
        <p:nvSpPr>
          <p:cNvPr id="57" name="TextBox 57"/>
          <p:cNvSpPr txBox="1"/>
          <p:nvPr/>
        </p:nvSpPr>
        <p:spPr>
          <a:xfrm rot="-5400000">
            <a:off x="-663023" y="5441421"/>
            <a:ext cx="2022177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Area campione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-71785" y="919990"/>
            <a:ext cx="2288285" cy="32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19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 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505616" y="913640"/>
            <a:ext cx="1289661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 5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450866" y="1433917"/>
            <a:ext cx="1247973" cy="71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2"/>
              </a:lnSpc>
            </a:pPr>
            <a:r>
              <a:rPr lang="en-US" sz="2059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Attività </a:t>
            </a:r>
          </a:p>
          <a:p>
            <a:pPr algn="ctr">
              <a:lnSpc>
                <a:spcPts val="2882"/>
              </a:lnSpc>
              <a:spcBef>
                <a:spcPct val="0"/>
              </a:spcBef>
            </a:pPr>
            <a:r>
              <a:rPr lang="en-US" sz="2059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addizionali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621930" y="913640"/>
            <a:ext cx="1289661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 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425761" y="1032716"/>
            <a:ext cx="1289661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 20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781441" y="893489"/>
            <a:ext cx="2920084" cy="1554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9"/>
              </a:lnSpc>
              <a:spcBef>
                <a:spcPct val="0"/>
              </a:spcBef>
            </a:pPr>
            <a:r>
              <a:rPr lang="en-US" sz="2192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Le </a:t>
            </a:r>
            <a:r>
              <a:rPr lang="en-US" sz="2192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attività</a:t>
            </a:r>
            <a:r>
              <a:rPr lang="en-US" sz="2192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2192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addizionali</a:t>
            </a:r>
            <a:r>
              <a:rPr lang="en-US" sz="2192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rispetto </a:t>
            </a:r>
            <a:r>
              <a:rPr lang="en-US" sz="2192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alla</a:t>
            </a:r>
            <a:r>
              <a:rPr lang="en-US" sz="2192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baseline  </a:t>
            </a:r>
            <a:r>
              <a:rPr lang="en-US" sz="2192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generano</a:t>
            </a:r>
            <a:r>
              <a:rPr lang="en-US" sz="2192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2192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crediti</a:t>
            </a:r>
            <a:r>
              <a:rPr lang="en-US" sz="2192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di </a:t>
            </a:r>
            <a:r>
              <a:rPr lang="en-US" sz="2192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carbonio</a:t>
            </a:r>
            <a:endParaRPr lang="en-US" sz="2192" dirty="0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8820903" y="3794725"/>
            <a:ext cx="3105278" cy="151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4"/>
              </a:lnSpc>
              <a:spcBef>
                <a:spcPct val="0"/>
              </a:spcBef>
            </a:pPr>
            <a:r>
              <a:rPr lang="en-US" sz="2146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L’accrescimento</a:t>
            </a:r>
            <a:r>
              <a:rPr lang="en-US" sz="2146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2146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naturale</a:t>
            </a:r>
            <a:endParaRPr lang="en-US" sz="2146" dirty="0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algn="ctr">
              <a:lnSpc>
                <a:spcPts val="3004"/>
              </a:lnSpc>
              <a:spcBef>
                <a:spcPct val="0"/>
              </a:spcBef>
            </a:pPr>
            <a:r>
              <a:rPr lang="en-US" sz="2146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o </a:t>
            </a:r>
            <a:r>
              <a:rPr lang="en-US" sz="2146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l’applicazione</a:t>
            </a:r>
            <a:r>
              <a:rPr lang="en-US" sz="2146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del </a:t>
            </a:r>
            <a:r>
              <a:rPr lang="en-US" sz="2146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regolamento</a:t>
            </a:r>
            <a:r>
              <a:rPr lang="en-US" sz="2146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non genera </a:t>
            </a:r>
            <a:r>
              <a:rPr lang="en-US" sz="2146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crediti</a:t>
            </a:r>
            <a:r>
              <a:rPr lang="en-US" sz="2146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di </a:t>
            </a:r>
            <a:r>
              <a:rPr lang="en-US" sz="2146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carbonio</a:t>
            </a:r>
            <a:endParaRPr lang="en-US" sz="2146" dirty="0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0" y="48145"/>
            <a:ext cx="10408685" cy="66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6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COME FACCIO A GENERARE CREDITI DI CARBONIO?</a:t>
            </a:r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A8ED82A9-58DB-4ACC-4EBF-CCBD1A43EB5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829" y="3997631"/>
            <a:ext cx="524301" cy="7254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91" y="1515801"/>
            <a:ext cx="119454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arentesi graffa chiusa 10"/>
          <p:cNvSpPr/>
          <p:nvPr/>
        </p:nvSpPr>
        <p:spPr>
          <a:xfrm rot="5400000" flipH="1">
            <a:off x="3263551" y="-2175641"/>
            <a:ext cx="571500" cy="6941820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chiusa 11"/>
          <p:cNvSpPr/>
          <p:nvPr/>
        </p:nvSpPr>
        <p:spPr>
          <a:xfrm rot="5400000" flipH="1">
            <a:off x="9275009" y="-968484"/>
            <a:ext cx="571500" cy="4512163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Risultati immagini per ine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992" y="439074"/>
            <a:ext cx="857182" cy="731519"/>
          </a:xfrm>
          <a:prstGeom prst="rect">
            <a:avLst/>
          </a:prstGeom>
          <a:noFill/>
        </p:spPr>
      </p:pic>
      <p:pic>
        <p:nvPicPr>
          <p:cNvPr id="14" name="Picture 3" descr="C:\Users\aldair.aldair-PC\Dropbox\nucleo carbonio\Promozione\LOGHI\logoCRE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0266" y="438455"/>
            <a:ext cx="1092080" cy="589974"/>
          </a:xfrm>
          <a:prstGeom prst="rect">
            <a:avLst/>
          </a:prstGeom>
          <a:noFill/>
        </p:spPr>
      </p:pic>
      <p:sp>
        <p:nvSpPr>
          <p:cNvPr id="3074" name="AutoShape 2" descr="Risultati immagini per gli accordi volontari della c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5" name="Picture 3" descr="C:\Users\aldair.aldair-PC\Dropbox\varie\Report2016\Presentazione\gli-accordi-volontari-per-la-compensazione-della-co2-ine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" y="2453633"/>
            <a:ext cx="1560333" cy="2227179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>
            <a:off x="78391" y="4746208"/>
            <a:ext cx="222674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Fondazione del Nucleo monitoraggio carbonio</a:t>
            </a:r>
          </a:p>
        </p:txBody>
      </p:sp>
      <p:pic>
        <p:nvPicPr>
          <p:cNvPr id="3077" name="Picture 5" descr="C:\Users\aldair.aldair-PC\Dropbox\varie\Report2016\Presentazione\2012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941" y="2408071"/>
            <a:ext cx="1234642" cy="1751648"/>
          </a:xfrm>
          <a:prstGeom prst="rect">
            <a:avLst/>
          </a:prstGeom>
          <a:noFill/>
        </p:spPr>
      </p:pic>
      <p:pic>
        <p:nvPicPr>
          <p:cNvPr id="3078" name="Picture 6" descr="C:\Users\aldair.aldair-PC\Dropbox\varie\Report2016\Presentazione\2013a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08" y="2453634"/>
            <a:ext cx="1249680" cy="1765173"/>
          </a:xfrm>
          <a:prstGeom prst="rect">
            <a:avLst/>
          </a:prstGeom>
          <a:noFill/>
        </p:spPr>
      </p:pic>
      <p:pic>
        <p:nvPicPr>
          <p:cNvPr id="3079" name="Picture 7" descr="C:\Users\aldair.aldair-PC\Dropbox\varie\Report2016\Presentazione\2014a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540" y="2501929"/>
            <a:ext cx="1246621" cy="1754504"/>
          </a:xfrm>
          <a:prstGeom prst="rect">
            <a:avLst/>
          </a:prstGeom>
          <a:noFill/>
        </p:spPr>
      </p:pic>
      <p:pic>
        <p:nvPicPr>
          <p:cNvPr id="3080" name="Picture 8" descr="C:\Users\aldair.aldair-PC\Dropbox\varie\Report2016\Presentazione\carbonio-2015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487" y="2526846"/>
            <a:ext cx="1208720" cy="1702927"/>
          </a:xfrm>
          <a:prstGeom prst="rect">
            <a:avLst/>
          </a:prstGeom>
          <a:noFill/>
        </p:spPr>
      </p:pic>
      <p:pic>
        <p:nvPicPr>
          <p:cNvPr id="24" name="Picture 4" descr="C:\Users\aldair.aldair-PC\Dropbox\nucleo carbonio\Promozione\LOGHI\NucleoMonitoraggio Carboni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8952" y="6228784"/>
            <a:ext cx="1572107" cy="581918"/>
          </a:xfrm>
          <a:prstGeom prst="rect">
            <a:avLst/>
          </a:prstGeom>
          <a:noFill/>
        </p:spPr>
      </p:pic>
      <p:sp>
        <p:nvSpPr>
          <p:cNvPr id="25" name="Freccia in giù 24"/>
          <p:cNvSpPr/>
          <p:nvPr/>
        </p:nvSpPr>
        <p:spPr>
          <a:xfrm>
            <a:off x="5483656" y="2441375"/>
            <a:ext cx="482425" cy="214857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690503" y="4674667"/>
            <a:ext cx="182541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ea typeface="DejaVu Sans"/>
              </a:rPr>
              <a:t>Forum Codice</a:t>
            </a:r>
          </a:p>
          <a:p>
            <a:pPr algn="ctr"/>
            <a:r>
              <a:rPr lang="it-IT" b="1">
                <a:solidFill>
                  <a:schemeClr val="bg1"/>
                </a:solidFill>
                <a:ea typeface="DejaVu Sans"/>
              </a:rPr>
              <a:t> Forestale del Carbonio:</a:t>
            </a:r>
          </a:p>
          <a:p>
            <a:pPr algn="ctr"/>
            <a:r>
              <a:rPr lang="it-IT" b="1">
                <a:solidFill>
                  <a:schemeClr val="bg1"/>
                </a:solidFill>
                <a:ea typeface="DejaVu Sans"/>
              </a:rPr>
              <a:t>400 partecipanti</a:t>
            </a:r>
          </a:p>
          <a:p>
            <a:pPr algn="ctr"/>
            <a:r>
              <a:rPr lang="it-IT" b="1">
                <a:solidFill>
                  <a:schemeClr val="bg1"/>
                </a:solidFill>
                <a:ea typeface="DejaVu Sans"/>
              </a:rPr>
              <a:t>30 organizzazioni</a:t>
            </a:r>
          </a:p>
          <a:p>
            <a:pPr algn="ctr"/>
            <a:r>
              <a:rPr lang="it-IT" b="1">
                <a:solidFill>
                  <a:schemeClr val="bg1"/>
                </a:solidFill>
                <a:ea typeface="DejaVu Sans"/>
              </a:rPr>
              <a:t>firmatarie</a:t>
            </a:r>
          </a:p>
        </p:txBody>
      </p:sp>
      <p:pic>
        <p:nvPicPr>
          <p:cNvPr id="2" name="Picture 17" descr="Screen Shot 2014-03-21 at 13.44.35.png">
            <a:extLst>
              <a:ext uri="{FF2B5EF4-FFF2-40B4-BE49-F238E27FC236}">
                <a16:creationId xmlns:a16="http://schemas.microsoft.com/office/drawing/2014/main" id="{7BAB1169-0EC2-4B01-5660-F7666F964E6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771" y="4353078"/>
            <a:ext cx="2027959" cy="2461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18" descr="Screen Shot 2014-03-21 at 13.41.41.png">
            <a:extLst>
              <a:ext uri="{FF2B5EF4-FFF2-40B4-BE49-F238E27FC236}">
                <a16:creationId xmlns:a16="http://schemas.microsoft.com/office/drawing/2014/main" id="{0B2E7B82-E66E-3E2B-7DF2-A44E1F4D4BE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130" y="4322616"/>
            <a:ext cx="2188759" cy="78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Screen Shot 2014-03-21 at 13.41.03.png">
            <a:extLst>
              <a:ext uri="{FF2B5EF4-FFF2-40B4-BE49-F238E27FC236}">
                <a16:creationId xmlns:a16="http://schemas.microsoft.com/office/drawing/2014/main" id="{6884E96C-E7D4-5125-E58C-497B5029413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33" y="5233551"/>
            <a:ext cx="2188759" cy="7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Screen Shot 2014-03-21 at 13.39.38.png">
            <a:extLst>
              <a:ext uri="{FF2B5EF4-FFF2-40B4-BE49-F238E27FC236}">
                <a16:creationId xmlns:a16="http://schemas.microsoft.com/office/drawing/2014/main" id="{C0E0AD67-FDBE-8347-BDF8-89CD4A35744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5531" y="6079934"/>
            <a:ext cx="2308761" cy="76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25B2F6F-7E7A-1A09-A75A-62E422ECDF01}"/>
              </a:ext>
            </a:extLst>
          </p:cNvPr>
          <p:cNvCxnSpPr>
            <a:cxnSpLocks/>
          </p:cNvCxnSpPr>
          <p:nvPr/>
        </p:nvCxnSpPr>
        <p:spPr>
          <a:xfrm flipH="1">
            <a:off x="8820574" y="4879649"/>
            <a:ext cx="735732" cy="419533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1E10771-4483-8B51-FB71-404E0C71FE59}"/>
              </a:ext>
            </a:extLst>
          </p:cNvPr>
          <p:cNvCxnSpPr>
            <a:cxnSpLocks/>
          </p:cNvCxnSpPr>
          <p:nvPr/>
        </p:nvCxnSpPr>
        <p:spPr>
          <a:xfrm flipH="1" flipV="1">
            <a:off x="8840355" y="5884154"/>
            <a:ext cx="715951" cy="419533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5C80984-4EA4-19DD-8C19-2D3FE33A5D77}"/>
              </a:ext>
            </a:extLst>
          </p:cNvPr>
          <p:cNvCxnSpPr>
            <a:cxnSpLocks/>
          </p:cNvCxnSpPr>
          <p:nvPr/>
        </p:nvCxnSpPr>
        <p:spPr>
          <a:xfrm flipH="1">
            <a:off x="8737914" y="5597250"/>
            <a:ext cx="715951" cy="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F59A2A95-7789-9EDA-EF0B-9C0DBEDECB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5533" y="2475269"/>
            <a:ext cx="1223773" cy="1724407"/>
          </a:xfrm>
          <a:prstGeom prst="rect">
            <a:avLst/>
          </a:prstGeom>
        </p:spPr>
      </p:pic>
      <p:pic>
        <p:nvPicPr>
          <p:cNvPr id="2054" name="Picture 6" descr="logoesigillo">
            <a:extLst>
              <a:ext uri="{FF2B5EF4-FFF2-40B4-BE49-F238E27FC236}">
                <a16:creationId xmlns:a16="http://schemas.microsoft.com/office/drawing/2014/main" id="{30647C77-0F8B-ADFF-4100-378EB00B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94" y="5299182"/>
            <a:ext cx="19240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10" descr="Immagine1.png">
            <a:extLst>
              <a:ext uri="{FF2B5EF4-FFF2-40B4-BE49-F238E27FC236}">
                <a16:creationId xmlns:a16="http://schemas.microsoft.com/office/drawing/2014/main" id="{FD008170-56C0-9DAD-BA72-23567539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465" y="4731623"/>
            <a:ext cx="676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4" descr="Logo CdF blu_alta.jpg">
            <a:extLst>
              <a:ext uri="{FF2B5EF4-FFF2-40B4-BE49-F238E27FC236}">
                <a16:creationId xmlns:a16="http://schemas.microsoft.com/office/drawing/2014/main" id="{85CA5BD3-0753-0282-6845-9B2F325F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071" y="4743845"/>
            <a:ext cx="5238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1">
            <a:extLst>
              <a:ext uri="{FF2B5EF4-FFF2-40B4-BE49-F238E27FC236}">
                <a16:creationId xmlns:a16="http://schemas.microsoft.com/office/drawing/2014/main" id="{A7AEF609-D454-C86E-ED0D-E980587E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180" y="4708747"/>
            <a:ext cx="542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C0B03C67-03B4-7118-4BCB-22BBDFC70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814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8D41838B-7D65-96E6-C7DC-35CC17C20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86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03F317DF-517B-7712-3990-2B2836DCD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3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7BBCC01-8F07-0A70-7C36-20AA25A30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6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EA450810-8948-5D52-A56D-23C073AB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EA488183-92FE-1296-302F-6019E32FD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9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884119D3-2943-7622-D922-E048355B7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6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03225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4032250" algn="l"/>
                <a:tab pos="5486400" algn="r"/>
              </a:tabLst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B5B1717-6FE1-5E07-7C32-DAA1C324ADBF}"/>
              </a:ext>
            </a:extLst>
          </p:cNvPr>
          <p:cNvSpPr txBox="1"/>
          <p:nvPr/>
        </p:nvSpPr>
        <p:spPr>
          <a:xfrm>
            <a:off x="1335048" y="115957"/>
            <a:ext cx="7952761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 spc="71" dirty="0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DAGLI ACCORDI VOLONTARI AL REGISTRO NAZIONALE</a:t>
            </a:r>
          </a:p>
        </p:txBody>
      </p:sp>
    </p:spTree>
    <p:extLst>
      <p:ext uri="{BB962C8B-B14F-4D97-AF65-F5344CB8AC3E}">
        <p14:creationId xmlns:p14="http://schemas.microsoft.com/office/powerpoint/2010/main" val="35668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6AA9CA4-DB67-FC81-0564-A832028CBFFE}"/>
              </a:ext>
            </a:extLst>
          </p:cNvPr>
          <p:cNvSpPr/>
          <p:nvPr/>
        </p:nvSpPr>
        <p:spPr>
          <a:xfrm>
            <a:off x="30834" y="5546091"/>
            <a:ext cx="4120990" cy="129117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91939"/>
              </p:ext>
            </p:extLst>
          </p:nvPr>
        </p:nvGraphicFramePr>
        <p:xfrm>
          <a:off x="232151" y="550720"/>
          <a:ext cx="11823790" cy="3659445"/>
        </p:xfrm>
        <a:graphic>
          <a:graphicData uri="http://schemas.openxmlformats.org/drawingml/2006/table">
            <a:tbl>
              <a:tblPr/>
              <a:tblGrid>
                <a:gridCol w="236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4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470"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2018</a:t>
                      </a:r>
                      <a:endParaRPr lang="en-US" sz="7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2019</a:t>
                      </a:r>
                      <a:endParaRPr lang="en-US" sz="7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DA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2020</a:t>
                      </a:r>
                      <a:endParaRPr lang="en-US" sz="70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2021-22</a:t>
                      </a:r>
                      <a:endParaRPr lang="en-US" sz="70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2023-24</a:t>
                      </a:r>
                      <a:endParaRPr lang="en-US" sz="70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8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9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/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1234457" y="116325"/>
            <a:ext cx="9115174" cy="687410"/>
            <a:chOff x="0" y="-9525"/>
            <a:chExt cx="18230348" cy="1374819"/>
          </a:xfrm>
        </p:grpSpPr>
        <p:sp>
          <p:nvSpPr>
            <p:cNvPr id="7" name="TextBox 7"/>
            <p:cNvSpPr txBox="1"/>
            <p:nvPr/>
          </p:nvSpPr>
          <p:spPr>
            <a:xfrm>
              <a:off x="16924" y="-9525"/>
              <a:ext cx="18213424" cy="698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400" b="1" spc="71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DAGLI ACCORDI VOLONTARI AL REGISTRO NAZIONALE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99268"/>
              <a:ext cx="1821342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8C62D807-A8E3-FB77-5408-9F5A58BEB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0" y="1374457"/>
            <a:ext cx="2001040" cy="282438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FCF6DE-D212-85C1-8F7E-B10064997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01" y="1434199"/>
            <a:ext cx="2027166" cy="29012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070E361-07D0-9F71-0705-B590C41B8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660" y="1288422"/>
            <a:ext cx="2045075" cy="290129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074DBEE-445B-7256-63ED-2C5F6FDEE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241" y="1497653"/>
            <a:ext cx="1917599" cy="26897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EAA8AA-B3A3-0979-0E16-4463E369D4FE}"/>
              </a:ext>
            </a:extLst>
          </p:cNvPr>
          <p:cNvSpPr txBox="1"/>
          <p:nvPr/>
        </p:nvSpPr>
        <p:spPr>
          <a:xfrm>
            <a:off x="10115538" y="3419788"/>
            <a:ext cx="1940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QUESTIONARIO </a:t>
            </a:r>
          </a:p>
          <a:p>
            <a:r>
              <a:rPr lang="it-IT" sz="1600"/>
              <a:t>PROGETTI FORESTALI</a:t>
            </a:r>
          </a:p>
          <a:p>
            <a:r>
              <a:rPr lang="it-IT" sz="1600"/>
              <a:t>2023-2024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298736-03B4-765A-863D-4370D0B8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80E4E22D-F329-39D9-779E-D624466113E8}"/>
              </a:ext>
            </a:extLst>
          </p:cNvPr>
          <p:cNvSpPr/>
          <p:nvPr/>
        </p:nvSpPr>
        <p:spPr>
          <a:xfrm>
            <a:off x="10349631" y="1434199"/>
            <a:ext cx="1583818" cy="176591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Disco magnetico 19">
            <a:extLst>
              <a:ext uri="{FF2B5EF4-FFF2-40B4-BE49-F238E27FC236}">
                <a16:creationId xmlns:a16="http://schemas.microsoft.com/office/drawing/2014/main" id="{9E611F17-676B-E762-B37F-9E76486FD5CB}"/>
              </a:ext>
            </a:extLst>
          </p:cNvPr>
          <p:cNvSpPr/>
          <p:nvPr/>
        </p:nvSpPr>
        <p:spPr>
          <a:xfrm>
            <a:off x="65316" y="5888843"/>
            <a:ext cx="1632855" cy="852832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REGISTRO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5F45EE6-209D-23F3-3900-675EE7E8F4B6}"/>
              </a:ext>
            </a:extLst>
          </p:cNvPr>
          <p:cNvSpPr txBox="1"/>
          <p:nvPr/>
        </p:nvSpPr>
        <p:spPr>
          <a:xfrm>
            <a:off x="8245526" y="5008302"/>
            <a:ext cx="3792465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400" b="1" cap="al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Comitato tecnico scientifico per l’aggiornamento</a:t>
            </a:r>
          </a:p>
          <a:p>
            <a:pPr algn="ctr">
              <a:defRPr/>
            </a:pPr>
            <a:r>
              <a:rPr lang="it-IT" sz="1400" b="1" cap="al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Codice Forestale del Carbonio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E937D465-2028-13A7-0DAB-8C0C1B3C9119}"/>
              </a:ext>
            </a:extLst>
          </p:cNvPr>
          <p:cNvSpPr/>
          <p:nvPr/>
        </p:nvSpPr>
        <p:spPr>
          <a:xfrm>
            <a:off x="9461820" y="1348857"/>
            <a:ext cx="484632" cy="3659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00B864-9194-FFFC-71E1-88949BD38B44}"/>
              </a:ext>
            </a:extLst>
          </p:cNvPr>
          <p:cNvSpPr txBox="1"/>
          <p:nvPr/>
        </p:nvSpPr>
        <p:spPr>
          <a:xfrm>
            <a:off x="8990324" y="4281656"/>
            <a:ext cx="191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9 Marzo 2022</a:t>
            </a:r>
          </a:p>
        </p:txBody>
      </p:sp>
      <p:sp>
        <p:nvSpPr>
          <p:cNvPr id="25" name="Elaborazione alternativa 24">
            <a:extLst>
              <a:ext uri="{FF2B5EF4-FFF2-40B4-BE49-F238E27FC236}">
                <a16:creationId xmlns:a16="http://schemas.microsoft.com/office/drawing/2014/main" id="{A8BCFEB9-51B6-7AA7-2328-676C6328397A}"/>
              </a:ext>
            </a:extLst>
          </p:cNvPr>
          <p:cNvSpPr/>
          <p:nvPr/>
        </p:nvSpPr>
        <p:spPr>
          <a:xfrm>
            <a:off x="8311007" y="5889641"/>
            <a:ext cx="1207294" cy="29289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prstClr val="black"/>
                </a:solidFill>
                <a:latin typeface="Calibri" panose="020F0502020204030204"/>
              </a:rPr>
              <a:t>MASE</a:t>
            </a:r>
          </a:p>
        </p:txBody>
      </p:sp>
      <p:sp>
        <p:nvSpPr>
          <p:cNvPr id="26" name="Elaborazione alternativa 25">
            <a:extLst>
              <a:ext uri="{FF2B5EF4-FFF2-40B4-BE49-F238E27FC236}">
                <a16:creationId xmlns:a16="http://schemas.microsoft.com/office/drawing/2014/main" id="{11B6F326-C35D-7152-0B73-CF47B9256A62}"/>
              </a:ext>
            </a:extLst>
          </p:cNvPr>
          <p:cNvSpPr/>
          <p:nvPr/>
        </p:nvSpPr>
        <p:spPr>
          <a:xfrm>
            <a:off x="10830697" y="5898786"/>
            <a:ext cx="1207294" cy="29289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>
                <a:solidFill>
                  <a:prstClr val="black"/>
                </a:solidFill>
                <a:latin typeface="Calibri" panose="020F0502020204030204"/>
              </a:rPr>
              <a:t>MASAF</a:t>
            </a:r>
          </a:p>
        </p:txBody>
      </p:sp>
      <p:sp>
        <p:nvSpPr>
          <p:cNvPr id="27" name="Elaborazione alternativa 26">
            <a:extLst>
              <a:ext uri="{FF2B5EF4-FFF2-40B4-BE49-F238E27FC236}">
                <a16:creationId xmlns:a16="http://schemas.microsoft.com/office/drawing/2014/main" id="{2F3251C7-B24A-5FFD-2DA5-43F83C854065}"/>
              </a:ext>
            </a:extLst>
          </p:cNvPr>
          <p:cNvSpPr/>
          <p:nvPr/>
        </p:nvSpPr>
        <p:spPr>
          <a:xfrm>
            <a:off x="9594008" y="5888843"/>
            <a:ext cx="1207294" cy="292894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>
                <a:solidFill>
                  <a:prstClr val="black"/>
                </a:solidFill>
                <a:latin typeface="Calibri" panose="020F0502020204030204"/>
              </a:rPr>
              <a:t>ISPRA</a:t>
            </a:r>
          </a:p>
        </p:txBody>
      </p:sp>
      <p:sp>
        <p:nvSpPr>
          <p:cNvPr id="28" name="Elaborazione alternativa 27">
            <a:extLst>
              <a:ext uri="{FF2B5EF4-FFF2-40B4-BE49-F238E27FC236}">
                <a16:creationId xmlns:a16="http://schemas.microsoft.com/office/drawing/2014/main" id="{F6825120-F4AD-42FC-83B1-53606AA2403D}"/>
              </a:ext>
            </a:extLst>
          </p:cNvPr>
          <p:cNvSpPr/>
          <p:nvPr/>
        </p:nvSpPr>
        <p:spPr>
          <a:xfrm>
            <a:off x="8294040" y="6231281"/>
            <a:ext cx="1276149" cy="570244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prstClr val="black"/>
                </a:solidFill>
                <a:latin typeface="Calibri" panose="020F0502020204030204"/>
              </a:rPr>
              <a:t>Regioni del tavolo di concertazione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3FBA5C19-90BA-641B-D4EC-2B1A678ABDE3}"/>
              </a:ext>
            </a:extLst>
          </p:cNvPr>
          <p:cNvSpPr/>
          <p:nvPr/>
        </p:nvSpPr>
        <p:spPr>
          <a:xfrm>
            <a:off x="9641644" y="6255290"/>
            <a:ext cx="1159658" cy="522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>
                <a:solidFill>
                  <a:schemeClr val="tx1"/>
                </a:solidFill>
                <a:latin typeface="Calibri" panose="020F0502020204030204"/>
              </a:rPr>
              <a:t>SISEF UNIPD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>
                <a:solidFill>
                  <a:schemeClr val="tx1"/>
                </a:solidFill>
                <a:latin typeface="Calibri" panose="020F0502020204030204"/>
              </a:rPr>
              <a:t>UNIMI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5778B1C-67D9-FFB3-1BBE-2E28315BA608}"/>
              </a:ext>
            </a:extLst>
          </p:cNvPr>
          <p:cNvSpPr txBox="1"/>
          <p:nvPr/>
        </p:nvSpPr>
        <p:spPr>
          <a:xfrm>
            <a:off x="10872757" y="6366361"/>
            <a:ext cx="1168119" cy="3000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>
                <a:solidFill>
                  <a:schemeClr val="tx1"/>
                </a:solidFill>
                <a:latin typeface="Calibri" panose="020F0502020204030204"/>
              </a:rPr>
              <a:t>CMCC</a:t>
            </a:r>
          </a:p>
        </p:txBody>
      </p:sp>
      <p:sp>
        <p:nvSpPr>
          <p:cNvPr id="31" name="Elaborazione 30">
            <a:extLst>
              <a:ext uri="{FF2B5EF4-FFF2-40B4-BE49-F238E27FC236}">
                <a16:creationId xmlns:a16="http://schemas.microsoft.com/office/drawing/2014/main" id="{5D01663C-78BE-2916-E552-291D459BE1B6}"/>
              </a:ext>
            </a:extLst>
          </p:cNvPr>
          <p:cNvSpPr/>
          <p:nvPr/>
        </p:nvSpPr>
        <p:spPr>
          <a:xfrm>
            <a:off x="6823904" y="5541992"/>
            <a:ext cx="1004160" cy="11996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prstClr val="white"/>
                </a:solidFill>
                <a:latin typeface="Calibri" panose="020F0502020204030204"/>
              </a:rPr>
              <a:t>DRAFT CFC2.0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4323EABC-F741-A410-92D4-8FB7A1CC41C5}"/>
              </a:ext>
            </a:extLst>
          </p:cNvPr>
          <p:cNvSpPr txBox="1"/>
          <p:nvPr/>
        </p:nvSpPr>
        <p:spPr>
          <a:xfrm>
            <a:off x="4341628" y="4900833"/>
            <a:ext cx="2027166" cy="1959960"/>
          </a:xfrm>
          <a:prstGeom prst="rect">
            <a:avLst/>
          </a:prstGeom>
          <a:solidFill>
            <a:srgbClr val="0066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bg1"/>
                </a:solidFill>
                <a:latin typeface="Times New Roman"/>
                <a:cs typeface="Times New Roman"/>
              </a:rPr>
              <a:t>Registro nazionale dei crediti di carbonio.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rticolo 45</a:t>
            </a:r>
            <a:r>
              <a:rPr lang="it-IT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legge 21 aprile 2023, n.41</a:t>
            </a:r>
            <a:r>
              <a:rPr lang="it-IT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980D0303-F8EA-90D8-C6DB-644F5ADB1A0D}"/>
              </a:ext>
            </a:extLst>
          </p:cNvPr>
          <p:cNvSpPr/>
          <p:nvPr/>
        </p:nvSpPr>
        <p:spPr>
          <a:xfrm rot="10800000">
            <a:off x="7865918" y="5621755"/>
            <a:ext cx="3796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906426BC-E5ED-AFAB-7EA8-721EEF24E81E}"/>
              </a:ext>
            </a:extLst>
          </p:cNvPr>
          <p:cNvSpPr/>
          <p:nvPr/>
        </p:nvSpPr>
        <p:spPr>
          <a:xfrm rot="10800000">
            <a:off x="6398190" y="5697105"/>
            <a:ext cx="39741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C63B779-F4F8-0D21-7422-34FC13ABB326}"/>
              </a:ext>
            </a:extLst>
          </p:cNvPr>
          <p:cNvSpPr/>
          <p:nvPr/>
        </p:nvSpPr>
        <p:spPr>
          <a:xfrm rot="10800000">
            <a:off x="3872775" y="5008302"/>
            <a:ext cx="42729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A3C8B8-5A1A-2BE1-0795-CAE59F8CF02F}"/>
              </a:ext>
            </a:extLst>
          </p:cNvPr>
          <p:cNvSpPr txBox="1"/>
          <p:nvPr/>
        </p:nvSpPr>
        <p:spPr>
          <a:xfrm>
            <a:off x="1811235" y="4335496"/>
            <a:ext cx="2001041" cy="11147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400" b="1" kern="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 INTERMINISTERIALE : </a:t>
            </a:r>
          </a:p>
          <a:p>
            <a:pPr>
              <a:lnSpc>
                <a:spcPct val="120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200" kern="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Linee guida che definiscono le m</a:t>
            </a:r>
            <a:r>
              <a:rPr lang="it-IT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etodologie</a:t>
            </a:r>
          </a:p>
        </p:txBody>
      </p:sp>
      <p:sp>
        <p:nvSpPr>
          <p:cNvPr id="5" name="Freccia angolare in su 4">
            <a:extLst>
              <a:ext uri="{FF2B5EF4-FFF2-40B4-BE49-F238E27FC236}">
                <a16:creationId xmlns:a16="http://schemas.microsoft.com/office/drawing/2014/main" id="{216E0BDE-0AE1-86E0-4A22-E8A016CD9641}"/>
              </a:ext>
            </a:extLst>
          </p:cNvPr>
          <p:cNvSpPr/>
          <p:nvPr/>
        </p:nvSpPr>
        <p:spPr>
          <a:xfrm rot="10800000">
            <a:off x="701756" y="4800595"/>
            <a:ext cx="884448" cy="69234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FF3A78-B324-4489-63B5-8C1469008DCB}"/>
              </a:ext>
            </a:extLst>
          </p:cNvPr>
          <p:cNvSpPr txBox="1"/>
          <p:nvPr/>
        </p:nvSpPr>
        <p:spPr>
          <a:xfrm>
            <a:off x="1621216" y="5577482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SINFOR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66853FC-1EB2-6927-870F-F1C9E690532D}"/>
              </a:ext>
            </a:extLst>
          </p:cNvPr>
          <p:cNvSpPr/>
          <p:nvPr/>
        </p:nvSpPr>
        <p:spPr>
          <a:xfrm>
            <a:off x="2505910" y="5888843"/>
            <a:ext cx="1601059" cy="925714"/>
          </a:xfrm>
          <a:prstGeom prst="ellipse">
            <a:avLst/>
          </a:prstGeom>
          <a:solidFill>
            <a:srgbClr val="D1FBE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CARTA </a:t>
            </a:r>
          </a:p>
          <a:p>
            <a:pPr algn="ctr"/>
            <a:r>
              <a:rPr lang="it-IT" sz="1600">
                <a:solidFill>
                  <a:schemeClr val="tx1"/>
                </a:solidFill>
              </a:rPr>
              <a:t>FORESTALE </a:t>
            </a:r>
          </a:p>
          <a:p>
            <a:pPr algn="ctr"/>
            <a:r>
              <a:rPr lang="it-IT" sz="1600">
                <a:solidFill>
                  <a:schemeClr val="tx1"/>
                </a:solidFill>
              </a:rPr>
              <a:t>ITALIANA</a:t>
            </a:r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7F04FDA2-4274-C295-9312-047B6488F0C0}"/>
              </a:ext>
            </a:extLst>
          </p:cNvPr>
          <p:cNvSpPr/>
          <p:nvPr/>
        </p:nvSpPr>
        <p:spPr>
          <a:xfrm>
            <a:off x="1754423" y="6101928"/>
            <a:ext cx="710473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1F4BA3-4D97-AF47-85B8-0FE7FF5D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552" y="898068"/>
            <a:ext cx="11088555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1920" bIns="1219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9900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</a:tabLst>
              <a:defRPr/>
            </a:pPr>
            <a:r>
              <a:rPr kumimoji="0" lang="it-IT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MERCATO  VOLONTARIO FORESTALE IN ITALIA</a:t>
            </a:r>
          </a:p>
          <a:p>
            <a:pPr marL="0" marR="0" lvl="0" indent="0" algn="l" defTabSz="59900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</a:tabLst>
              <a:defRPr/>
            </a:pPr>
            <a:endParaRPr kumimoji="0" lang="it-IT" altLang="it-IT" sz="6933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Lato Black" panose="020F0502020204030203" pitchFamily="34" charset="77"/>
              <a:ea typeface="+mn-ea"/>
              <a:cs typeface="Arial" panose="020B0604020202020204" pitchFamily="34" charset="0"/>
            </a:endParaRPr>
          </a:p>
          <a:p>
            <a:pPr marL="0" marR="0" lvl="0" indent="0" algn="l" defTabSz="59900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</a:tabLst>
              <a:defRPr/>
            </a:pPr>
            <a:endParaRPr kumimoji="0" lang="it-IT" altLang="it-IT" sz="6933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Lato Black" panose="020F0502020204030203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395C9A3-BC6D-EF4C-84E2-6BB7AE71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2281767"/>
            <a:ext cx="3445933" cy="282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59900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B9B2081-C37A-FB47-9434-5AF768D35E9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1623077" y="1068163"/>
            <a:ext cx="222056" cy="485711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59900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F2D9225-4CFB-304A-8CF5-29E50147EB2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053" y="91331"/>
            <a:ext cx="60959" cy="1129423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59900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D30DA0D8-E664-DC49-860D-BE4A7BC7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" y="5302254"/>
            <a:ext cx="11088555" cy="91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1920" bIns="1219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9900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965176" algn="l"/>
                <a:tab pos="1930352" algn="l"/>
                <a:tab pos="2895528" algn="l"/>
                <a:tab pos="3860703" algn="l"/>
              </a:tabLst>
              <a:defRPr/>
            </a:pPr>
            <a:r>
              <a:rPr kumimoji="0" lang="it-IT" altLang="it-IT" sz="1467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Nucleo Monitoraggio Carbonio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4B01A0-7972-601C-0A69-F623751EC7F0}"/>
              </a:ext>
            </a:extLst>
          </p:cNvPr>
          <p:cNvSpPr txBox="1"/>
          <p:nvPr/>
        </p:nvSpPr>
        <p:spPr>
          <a:xfrm>
            <a:off x="0" y="6140722"/>
            <a:ext cx="569805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599002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kern="120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it-IT" dirty="0"/>
              <a:t>VOLUME VENDUTO : 2,6 M tCO</a:t>
            </a:r>
            <a:r>
              <a:rPr lang="it-IT" sz="1000" dirty="0"/>
              <a:t>2</a:t>
            </a:r>
          </a:p>
          <a:p>
            <a:r>
              <a:rPr lang="it-IT" dirty="0"/>
              <a:t>PREZZO MEDIO: 19 Euro/tCO</a:t>
            </a:r>
            <a:r>
              <a:rPr lang="it-IT" sz="1000" dirty="0"/>
              <a:t>2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542D4BD-3DDD-1E34-5BA7-44D9EA6F7B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820233"/>
              </p:ext>
            </p:extLst>
          </p:nvPr>
        </p:nvGraphicFramePr>
        <p:xfrm>
          <a:off x="346867" y="1677865"/>
          <a:ext cx="9987745" cy="419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8D4DAB-280B-7DDA-373F-766F201CD495}"/>
              </a:ext>
            </a:extLst>
          </p:cNvPr>
          <p:cNvSpPr txBox="1"/>
          <p:nvPr/>
        </p:nvSpPr>
        <p:spPr>
          <a:xfrm>
            <a:off x="5698057" y="6140722"/>
            <a:ext cx="649394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599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RISULTATI PRELIMINARI </a:t>
            </a:r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2023-2024</a:t>
            </a:r>
          </a:p>
          <a:p>
            <a:pPr marL="0" marR="0" lvl="0" indent="0" algn="l" defTabSz="5990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200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k-500k tCO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, prezzo medio 22-25 euro t(CO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9413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1268-905F-99BD-E7AA-B8E3EC23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56891-E48E-6E89-35AE-780E209E56D0}"/>
              </a:ext>
            </a:extLst>
          </p:cNvPr>
          <p:cNvSpPr txBox="1">
            <a:spLocks/>
          </p:cNvSpPr>
          <p:nvPr/>
        </p:nvSpPr>
        <p:spPr>
          <a:xfrm>
            <a:off x="677334" y="285687"/>
            <a:ext cx="10580602" cy="660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cap="all" dirty="0">
                <a:latin typeface="+mn-lt"/>
              </a:rPr>
              <a:t>Prezzi dei crediti generati in Italia e all’estero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D56B669-9B17-9F1C-1478-48021ABCA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404295"/>
              </p:ext>
            </p:extLst>
          </p:nvPr>
        </p:nvGraphicFramePr>
        <p:xfrm>
          <a:off x="749511" y="1126888"/>
          <a:ext cx="9997146" cy="46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24007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dello, schermata, verde, linea&#10;&#10;Descrizione generata automaticamente">
            <a:extLst>
              <a:ext uri="{FF2B5EF4-FFF2-40B4-BE49-F238E27FC236}">
                <a16:creationId xmlns:a16="http://schemas.microsoft.com/office/drawing/2014/main" id="{B7F063C4-9C2F-6FD2-4442-69E75B419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9669"/>
            <a:ext cx="12192000" cy="441034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34141C8-77AD-7A53-7B3F-91E59474E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89" y="316391"/>
            <a:ext cx="7053683" cy="6462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F17179-66DF-3FC4-D266-5F72523C1F3F}"/>
              </a:ext>
            </a:extLst>
          </p:cNvPr>
          <p:cNvSpPr txBox="1"/>
          <p:nvPr/>
        </p:nvSpPr>
        <p:spPr>
          <a:xfrm>
            <a:off x="689623" y="271724"/>
            <a:ext cx="695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cs typeface="Arial Narrow" panose="020B0604020202020204" pitchFamily="34" charset="0"/>
              </a:rPr>
              <a:t>INDICE DELLA PRESENTAZIONE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02C333-E386-0D43-4988-70BFE83B6A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72" y="639507"/>
            <a:ext cx="3755615" cy="26216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373E9-986A-E299-DB8C-0A92182B451B}"/>
              </a:ext>
            </a:extLst>
          </p:cNvPr>
          <p:cNvSpPr txBox="1"/>
          <p:nvPr/>
        </p:nvSpPr>
        <p:spPr>
          <a:xfrm>
            <a:off x="179706" y="917991"/>
            <a:ext cx="79770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cap="all" dirty="0"/>
              <a:t>Definizioni e Contesto normativo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it-IT" sz="2000" cap="all" dirty="0"/>
              <a:t>Valorizzazione DEI SE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it-IT" sz="2000" cap="all" dirty="0"/>
              <a:t>LE FILERE DEI se FORESTALI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it-IT" sz="2000" cap="all" dirty="0" err="1"/>
              <a:t>MercatO</a:t>
            </a:r>
            <a:r>
              <a:rPr lang="it-IT" sz="2000" cap="all" dirty="0"/>
              <a:t> DEL Carbonio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it-IT" sz="2000" cap="all" dirty="0"/>
              <a:t>CONCLUSIONI</a:t>
            </a:r>
          </a:p>
          <a:p>
            <a:pPr lvl="0">
              <a:lnSpc>
                <a:spcPct val="100000"/>
              </a:lnSpc>
            </a:pPr>
            <a:endParaRPr lang="it-IT" sz="2000" cap="all" dirty="0"/>
          </a:p>
        </p:txBody>
      </p:sp>
    </p:spTree>
    <p:extLst>
      <p:ext uri="{BB962C8B-B14F-4D97-AF65-F5344CB8AC3E}">
        <p14:creationId xmlns:p14="http://schemas.microsoft.com/office/powerpoint/2010/main" val="156064884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9F5A5-5B8F-C136-CFD1-DC80E87C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110B95-53F9-F372-93C5-3674CF47F1EF}"/>
              </a:ext>
            </a:extLst>
          </p:cNvPr>
          <p:cNvSpPr txBox="1"/>
          <p:nvPr/>
        </p:nvSpPr>
        <p:spPr>
          <a:xfrm>
            <a:off x="300013" y="3429000"/>
            <a:ext cx="8994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u="none" strike="noStrike" baseline="0" dirty="0"/>
              <a:t> IETA –</a:t>
            </a:r>
            <a:r>
              <a:rPr lang="it-IT" b="1" u="none" strike="noStrike" baseline="0" dirty="0" err="1"/>
              <a:t>Guideline</a:t>
            </a:r>
            <a:r>
              <a:rPr lang="it-IT" b="1" u="none" strike="noStrike" baseline="0" dirty="0"/>
              <a:t> La IETA ritiene che i crediti di carbonio possano svolgere un ruolo nel raggiungimento degli obiettivi intermedi di un’azienda e che le aziende dovrebbero essere in grado di fornire dichiarazioni solide e accurate su tali sforzi.</a:t>
            </a:r>
          </a:p>
          <a:p>
            <a:endParaRPr lang="it-IT" sz="1800" b="0" i="0" u="none" strike="noStrike" baseline="0" dirty="0">
              <a:solidFill>
                <a:srgbClr val="5F5F5F"/>
              </a:solidFill>
              <a:latin typeface="Roboto" panose="02000000000000000000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10857F-AD2A-BF72-9F99-3655FCCE63ED}"/>
              </a:ext>
            </a:extLst>
          </p:cNvPr>
          <p:cNvSpPr txBox="1"/>
          <p:nvPr/>
        </p:nvSpPr>
        <p:spPr>
          <a:xfrm>
            <a:off x="300012" y="951252"/>
            <a:ext cx="8994713" cy="671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it-IT" sz="1800" b="1" i="0" u="none" strike="noStrike" baseline="0" dirty="0">
                <a:latin typeface="Calibri" panose="020F0502020204030204" pitchFamily="34" charset="0"/>
              </a:rPr>
              <a:t>ISO 14068-1:2023: </a:t>
            </a:r>
            <a:r>
              <a:rPr lang="it-IT" b="1" dirty="0"/>
              <a:t>Possibilità di iniziare a a dichiarare la carbon </a:t>
            </a:r>
            <a:r>
              <a:rPr lang="it-IT" b="1" dirty="0" err="1"/>
              <a:t>neutrality</a:t>
            </a:r>
            <a:r>
              <a:rPr lang="it-IT" b="1" dirty="0"/>
              <a:t> durante il percorso di abbattimento delle emissioni con l’aiuto dei carbon credits.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9E3AC6-1271-F769-4769-3F1961EE285B}"/>
              </a:ext>
            </a:extLst>
          </p:cNvPr>
          <p:cNvSpPr txBox="1"/>
          <p:nvPr/>
        </p:nvSpPr>
        <p:spPr>
          <a:xfrm>
            <a:off x="300012" y="1952834"/>
            <a:ext cx="8994713" cy="10708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</a:rPr>
              <a:t>SBTI: La bozzaV2 dello standard fornisce un riconoscimento alle aziende che si assumono la responsabilità delle proprie emissioni (</a:t>
            </a:r>
            <a:r>
              <a:rPr lang="it-IT" b="1" dirty="0" err="1">
                <a:latin typeface="Calibri" panose="020F0502020204030204" pitchFamily="34" charset="0"/>
              </a:rPr>
              <a:t>ongoing</a:t>
            </a:r>
            <a:r>
              <a:rPr lang="it-IT" b="1" dirty="0">
                <a:latin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</a:rPr>
              <a:t>emissions</a:t>
            </a:r>
            <a:r>
              <a:rPr lang="it-IT" b="1" dirty="0">
                <a:latin typeface="Calibri" panose="020F0502020204030204" pitchFamily="34" charset="0"/>
              </a:rPr>
              <a:t>) mediante la compensazione.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</a:rPr>
              <a:t>Ma questa attività non viene conteggiata per raggiungere gli obiettivi di riduzione.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C6EAF-8511-587B-8431-57CDE4DD0ECB}"/>
              </a:ext>
            </a:extLst>
          </p:cNvPr>
          <p:cNvSpPr txBox="1"/>
          <p:nvPr/>
        </p:nvSpPr>
        <p:spPr>
          <a:xfrm>
            <a:off x="300012" y="4736618"/>
            <a:ext cx="89947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CDP : I crediti devono essere di alta qualità e approvati dal ICVCM sulla base dei  Core Carbon </a:t>
            </a:r>
          </a:p>
          <a:p>
            <a:r>
              <a:rPr lang="it-IT" dirty="0" err="1"/>
              <a:t>Principles</a:t>
            </a:r>
            <a:r>
              <a:rPr lang="it-IT" dirty="0"/>
              <a:t> (CCP). I crediti dovrebbero essere contabilizzati in modo trasparente e  riportati separatamente  dall'inventario dei gas serra.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0D71BA-5C54-CC48-C4B9-200729E6E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481" y="801246"/>
            <a:ext cx="1382537" cy="82192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0D71876-36AF-65B4-7220-8408E92EF4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481" y="1783528"/>
            <a:ext cx="1572516" cy="11778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6EB31DF-D235-70EC-30F6-DE98A637F3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486" y="3479281"/>
            <a:ext cx="2252505" cy="915080"/>
          </a:xfrm>
          <a:prstGeom prst="rect">
            <a:avLst/>
          </a:prstGeom>
        </p:spPr>
      </p:pic>
      <p:pic>
        <p:nvPicPr>
          <p:cNvPr id="1028" name="Picture 4" descr="CDP (formerly the Carbon Disclosure Project) | Invest Europe">
            <a:extLst>
              <a:ext uri="{FF2B5EF4-FFF2-40B4-BE49-F238E27FC236}">
                <a16:creationId xmlns:a16="http://schemas.microsoft.com/office/drawing/2014/main" id="{6F1C7432-0F89-91F9-5900-0B495254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7481" y="4629329"/>
            <a:ext cx="1855124" cy="12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E81712-B4FF-33FD-A3CA-C66931970145}"/>
              </a:ext>
            </a:extLst>
          </p:cNvPr>
          <p:cNvSpPr txBox="1"/>
          <p:nvPr/>
        </p:nvSpPr>
        <p:spPr>
          <a:xfrm>
            <a:off x="875072" y="112778"/>
            <a:ext cx="834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/>
              <a:t>Come verranno utilizzati i crediti </a:t>
            </a:r>
            <a:r>
              <a:rPr lang="it-IT" sz="2800" b="1" cap="all"/>
              <a:t>di carbonio ?</a:t>
            </a:r>
            <a:endParaRPr lang="it-IT" sz="2800" b="1" cap="all" dirty="0"/>
          </a:p>
        </p:txBody>
      </p:sp>
    </p:spTree>
    <p:extLst>
      <p:ext uri="{BB962C8B-B14F-4D97-AF65-F5344CB8AC3E}">
        <p14:creationId xmlns:p14="http://schemas.microsoft.com/office/powerpoint/2010/main" val="338194977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9B9A-2787-3EC4-E521-2FF2BB78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90F9CA-9951-14DE-1C66-7C7004E6433A}"/>
              </a:ext>
            </a:extLst>
          </p:cNvPr>
          <p:cNvSpPr txBox="1"/>
          <p:nvPr/>
        </p:nvSpPr>
        <p:spPr>
          <a:xfrm>
            <a:off x="1327355" y="573290"/>
            <a:ext cx="1042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CONTRIBUTO DEL PIANO STRATEGICO DELLA PAC  (PSP) PER LA MITIGAZIONE E  ADATTAMENTO  AI CAMBIAMENTI CLIMATICI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43AE2E-7D47-773D-BCAC-179DBFB57469}"/>
              </a:ext>
            </a:extLst>
          </p:cNvPr>
          <p:cNvSpPr txBox="1"/>
          <p:nvPr/>
        </p:nvSpPr>
        <p:spPr>
          <a:xfrm>
            <a:off x="1674686" y="1709124"/>
            <a:ext cx="528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10 Miliardi per interventi con finalità ambientali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18E649-7CB5-E522-F2D6-7E0F2BC2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5" y="2316549"/>
            <a:ext cx="8447581" cy="27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404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34AE3E-0738-E34B-A925-91A2F371DB26}"/>
              </a:ext>
            </a:extLst>
          </p:cNvPr>
          <p:cNvSpPr txBox="1"/>
          <p:nvPr/>
        </p:nvSpPr>
        <p:spPr>
          <a:xfrm>
            <a:off x="839325" y="635723"/>
            <a:ext cx="268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 Narrow" panose="020B0604020202020204" pitchFamily="34" charset="0"/>
              </a:rPr>
              <a:t>CONCLUSIONI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E2BFE2-30D6-CCCB-B0D8-0B20AAEEFA92}"/>
              </a:ext>
            </a:extLst>
          </p:cNvPr>
          <p:cNvSpPr txBox="1"/>
          <p:nvPr/>
        </p:nvSpPr>
        <p:spPr>
          <a:xfrm>
            <a:off x="449473" y="1494499"/>
            <a:ext cx="6580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/>
              <a:t>LA FILIERA FORESTA LEGNO NECESSITA DI MATERIA PRIMA NAZIONALE  E DI STRUMENTI E INNOVAZIONI PER LO SVILUPPO.</a:t>
            </a:r>
          </a:p>
          <a:p>
            <a:pPr marL="342900" indent="-342900">
              <a:buFont typeface="+mj-lt"/>
              <a:buAutoNum type="arabicPeriod"/>
            </a:pPr>
            <a:endParaRPr lang="it-IT" b="1" dirty="0"/>
          </a:p>
          <a:p>
            <a:pPr marL="342900" indent="-342900">
              <a:buFont typeface="+mj-lt"/>
              <a:buAutoNum type="arabicPeriod"/>
            </a:pPr>
            <a:r>
              <a:rPr lang="it-IT" b="1" dirty="0"/>
              <a:t>LE FILERE DEI SERVIZI ECOSISTEMICI DI REGOLAZIONE NECESSITANO DI METODOLOGIE PER IL RICONOSCIMENTO E DI STRUMENTI  I CONVOGLIARE I FINANZIAMENTI.</a:t>
            </a:r>
          </a:p>
          <a:p>
            <a:pPr marL="342900" indent="-342900">
              <a:buFont typeface="+mj-lt"/>
              <a:buAutoNum type="arabicPeriod"/>
            </a:pPr>
            <a:endParaRPr lang="it-IT" b="1" dirty="0"/>
          </a:p>
          <a:p>
            <a:pPr marL="342900" indent="-342900">
              <a:buFont typeface="+mj-lt"/>
              <a:buAutoNum type="arabicPeriod" startAt="3"/>
            </a:pPr>
            <a:r>
              <a:rPr lang="it-IT" b="1" dirty="0"/>
              <a:t>IL MERCATO DEL CARBONIO OLTRE AL REGISTRO HA BISOGNO </a:t>
            </a:r>
          </a:p>
          <a:p>
            <a:r>
              <a:rPr lang="it-IT" b="1" dirty="0"/>
              <a:t>       DI FARE CHIAREZZA SULL’UTILIZZO DEI CREDITI DI CARBONIO.</a:t>
            </a:r>
          </a:p>
          <a:p>
            <a:pPr marL="342900" indent="-342900">
              <a:buFont typeface="+mj-lt"/>
              <a:buAutoNum type="arabicPeriod" startAt="3"/>
            </a:pPr>
            <a:endParaRPr lang="it-IT" b="1" dirty="0"/>
          </a:p>
          <a:p>
            <a:pPr marL="342900" indent="-342900">
              <a:buFont typeface="+mj-lt"/>
              <a:buAutoNum type="arabicPeriod" startAt="4"/>
            </a:pPr>
            <a:r>
              <a:rPr lang="it-IT" b="1" dirty="0"/>
              <a:t>TUTTE LE FILIERE NON SONO SOSTENIBILI SENZA ENTRAMBI I FINANZIAMENTI PUBBLICO E PRIVATO.</a:t>
            </a:r>
          </a:p>
        </p:txBody>
      </p:sp>
      <p:pic>
        <p:nvPicPr>
          <p:cNvPr id="6" name="Immagine 5" descr="Immagine che contiene aria aperta, cielo, albero, pianta&#10;&#10;Il contenuto generato dall'IA potrebbe non essere corretto.">
            <a:extLst>
              <a:ext uri="{FF2B5EF4-FFF2-40B4-BE49-F238E27FC236}">
                <a16:creationId xmlns:a16="http://schemas.microsoft.com/office/drawing/2014/main" id="{601B5DE6-4D0D-3529-0AF3-0279DDAB76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8999" y="12680"/>
            <a:ext cx="4843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1307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SmartArt 5">
            <a:extLst>
              <a:ext uri="{FF2B5EF4-FFF2-40B4-BE49-F238E27FC236}">
                <a16:creationId xmlns:a16="http://schemas.microsoft.com/office/drawing/2014/main" id="{FEC09E92-F564-E1A2-10CB-8230781D7690}"/>
              </a:ext>
            </a:extLst>
          </p:cNvPr>
          <p:cNvPicPr>
            <a:picLocks noGrp="1" noChangeAspect="1"/>
          </p:cNvPicPr>
          <p:nvPr>
            <p:ph type="dgm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505199" cy="6857999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42A5CDF2-0ACE-3B1D-3451-9EAA53667CD4}"/>
              </a:ext>
            </a:extLst>
          </p:cNvPr>
          <p:cNvSpPr txBox="1">
            <a:spLocks/>
          </p:cNvSpPr>
          <p:nvPr/>
        </p:nvSpPr>
        <p:spPr>
          <a:xfrm>
            <a:off x="1310001" y="3487324"/>
            <a:ext cx="4620584" cy="261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/>
              <a:t>Contatti:</a:t>
            </a:r>
          </a:p>
          <a:p>
            <a:pPr marL="0" indent="0">
              <a:buNone/>
            </a:pPr>
            <a:r>
              <a:rPr lang="it-IT" sz="1600" b="1" dirty="0"/>
              <a:t>Saverio Maluccio,</a:t>
            </a:r>
          </a:p>
          <a:p>
            <a:pPr marL="0" indent="0">
              <a:buNone/>
            </a:pPr>
            <a:r>
              <a:rPr lang="it-IT" sz="1600" dirty="0"/>
              <a:t>CREA politiche e bioeconomia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Saverio.maluccio@crea.gov.it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C97FADE-883C-CE90-6447-BF54C44DD53F}"/>
              </a:ext>
            </a:extLst>
          </p:cNvPr>
          <p:cNvSpPr txBox="1">
            <a:spLocks/>
          </p:cNvSpPr>
          <p:nvPr/>
        </p:nvSpPr>
        <p:spPr>
          <a:xfrm>
            <a:off x="1475415" y="82463"/>
            <a:ext cx="4620584" cy="31356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latin typeface="Calibri" panose="020F0502020204030204" pitchFamily="34" charset="0"/>
              </a:rPr>
              <a:t>Grazie</a:t>
            </a:r>
            <a:br>
              <a:rPr lang="it-IT" sz="4400" b="1" dirty="0">
                <a:latin typeface="Calibri" panose="020F0502020204030204" pitchFamily="34" charset="0"/>
              </a:rPr>
            </a:br>
            <a:endParaRPr lang="it-IT" sz="4400" b="1" dirty="0">
              <a:latin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2EB0F8-A138-D456-2FCA-6E33F94EE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022" y="1491265"/>
            <a:ext cx="254225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4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225BA7-ED8F-B840-8E7E-99106BE9DA4F}"/>
              </a:ext>
            </a:extLst>
          </p:cNvPr>
          <p:cNvSpPr txBox="1"/>
          <p:nvPr/>
        </p:nvSpPr>
        <p:spPr>
          <a:xfrm>
            <a:off x="1357888" y="549096"/>
            <a:ext cx="695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06824D"/>
                </a:solidFill>
                <a:cs typeface="Arial Narrow" panose="020B0604020202020204" pitchFamily="34" charset="0"/>
              </a:rPr>
              <a:t>DEFINIZIONI E CONTESTO NORMATIVO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74BEF2-4550-6B4E-8313-91FA591D701E}"/>
              </a:ext>
            </a:extLst>
          </p:cNvPr>
          <p:cNvSpPr txBox="1"/>
          <p:nvPr/>
        </p:nvSpPr>
        <p:spPr>
          <a:xfrm>
            <a:off x="537625" y="159027"/>
            <a:ext cx="70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6824D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361101-572C-8158-CD46-50FCFF21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47841"/>
              </p:ext>
            </p:extLst>
          </p:nvPr>
        </p:nvGraphicFramePr>
        <p:xfrm>
          <a:off x="184105" y="1153953"/>
          <a:ext cx="11823790" cy="4550093"/>
        </p:xfrm>
        <a:graphic>
          <a:graphicData uri="http://schemas.openxmlformats.org/drawingml/2006/table">
            <a:tbl>
              <a:tblPr/>
              <a:tblGrid>
                <a:gridCol w="236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6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Reg. n. 2021/1119 </a:t>
                      </a:r>
                      <a:endParaRPr lang="en-US" sz="14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2021</a:t>
                      </a:r>
                      <a:endParaRPr lang="en-US" sz="7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DA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2023</a:t>
                      </a:r>
                      <a:endParaRPr lang="en-US" sz="7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2024</a:t>
                      </a:r>
                      <a:endParaRPr lang="en-US" sz="7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2024</a:t>
                      </a:r>
                      <a:endParaRPr lang="en-US" sz="700" dirty="0"/>
                    </a:p>
                  </a:txBody>
                  <a:tcPr marL="114300" marR="114300" marT="114300" marB="114300" anchor="ctr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8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629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Regolamento (UE) 2020/852  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integrato dal Reg. 2139/2021 Istituzione di un quadro che favorisce gli </a:t>
                      </a: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investimenti sostenibili </a:t>
                      </a: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 dirty="0"/>
                    </a:p>
                  </a:txBody>
                  <a:tcPr marL="114300" marR="114300" marT="114300" marB="114300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Legge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CLIMA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(Reg. n. 2021/1119)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Obbiettivo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-55% al 2030 –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emissioni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zero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 2050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aggiornamento si parla di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riduzione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90% al 2040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 l’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utilizzo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crediti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carbonio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anche da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paesi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extra UE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400" dirty="0"/>
                    </a:p>
                  </a:txBody>
                  <a:tcPr marL="114300" marR="114300" marT="114300" marB="114300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Reg. UE n. 2023/839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 modifica il Reg. 2018/841 concernente il settore 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LULUCF.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Obiettivo di 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 millioni di tonnellate di CO2 al 2030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Regolamento UE n. 2023/857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 modifica il reg. UE n. 2018/842 riguardante il settore 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dell’effort sharing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(energia, rifiuti, agricoltura, processi industriali e utilizzo dei prodotti). 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Riduzione del 40% al 2030</a:t>
                      </a:r>
                      <a:endParaRPr lang="en-US" sz="700" b="1" dirty="0"/>
                    </a:p>
                  </a:txBody>
                  <a:tcPr marL="114300" marR="114300" marT="114300" marB="114300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Direttiva (EU) 2024/825 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 vieta  le asserzioni,  basate sulla compensazione, che sostengono che un prodotto o un servizio, abbiano un impatto neutro, ridotto o positivo sull’ambiente.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Proposta ancora in discussione sull'attestazione e sulla comunicazione delle asserzioni ambientali esplicite (</a:t>
                      </a: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Gren Claim2023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700" dirty="0"/>
                    </a:p>
                  </a:txBody>
                  <a:tcPr marL="114300" marR="114300" marT="114300" marB="114300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Regolamento (UE) n. 2024/3012 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 Parlamento europeo e del Consiglio del 27 novembre 2024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(CRFC)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Regolamento (UE) 2024/1991 </a:t>
                      </a:r>
                      <a:r>
                        <a:rPr lang="en-US" sz="1400" dirty="0" err="1">
                          <a:effectLst/>
                        </a:rPr>
                        <a:t>sul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ripristino</a:t>
                      </a:r>
                      <a:r>
                        <a:rPr lang="en-US" sz="1400" dirty="0">
                          <a:effectLst/>
                        </a:rPr>
                        <a:t> della natura</a:t>
                      </a: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 dirty="0"/>
                    </a:p>
                  </a:txBody>
                  <a:tcPr marL="114300" marR="114300" marT="114300" marB="114300">
                    <a:lnL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1576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A8361-EACB-794F-B18B-05EFC734B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" y="38121"/>
            <a:ext cx="12192000" cy="6878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DB6C52-8FAD-7B47-B109-A0D359B7F77B}"/>
              </a:ext>
            </a:extLst>
          </p:cNvPr>
          <p:cNvSpPr txBox="1"/>
          <p:nvPr/>
        </p:nvSpPr>
        <p:spPr>
          <a:xfrm>
            <a:off x="367083" y="5794546"/>
            <a:ext cx="4535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1">
                    <a:lumMod val="85000"/>
                  </a:schemeClr>
                </a:solidFill>
              </a:rPr>
              <a:t>I SERVIZI ECOSISTEMICI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7BF1A-2B63-574B-B16A-195C5C34B92C}"/>
              </a:ext>
            </a:extLst>
          </p:cNvPr>
          <p:cNvSpPr txBox="1"/>
          <p:nvPr/>
        </p:nvSpPr>
        <p:spPr>
          <a:xfrm>
            <a:off x="8578142" y="3198167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Biodiversità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F5563-C58B-AE45-82ED-6A3912E3F19B}"/>
              </a:ext>
            </a:extLst>
          </p:cNvPr>
          <p:cNvSpPr txBox="1"/>
          <p:nvPr/>
        </p:nvSpPr>
        <p:spPr>
          <a:xfrm>
            <a:off x="1979796" y="406798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Legno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50C48-832D-5D45-9238-0256193E5F8E}"/>
              </a:ext>
            </a:extLst>
          </p:cNvPr>
          <p:cNvSpPr txBox="1"/>
          <p:nvPr/>
        </p:nvSpPr>
        <p:spPr>
          <a:xfrm>
            <a:off x="5766397" y="4949685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Protezione del suolo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A1E24-F3F8-1F4E-A5EF-0147CC798762}"/>
              </a:ext>
            </a:extLst>
          </p:cNvPr>
          <p:cNvSpPr txBox="1"/>
          <p:nvPr/>
        </p:nvSpPr>
        <p:spPr>
          <a:xfrm>
            <a:off x="612011" y="2204776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Carbonio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33098D-9506-C949-957A-E4B23778880C}"/>
              </a:ext>
            </a:extLst>
          </p:cNvPr>
          <p:cNvCxnSpPr/>
          <p:nvPr/>
        </p:nvCxnSpPr>
        <p:spPr>
          <a:xfrm>
            <a:off x="734786" y="2666441"/>
            <a:ext cx="14773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CCDF97-1211-C044-BADA-079203413A21}"/>
              </a:ext>
            </a:extLst>
          </p:cNvPr>
          <p:cNvCxnSpPr/>
          <p:nvPr/>
        </p:nvCxnSpPr>
        <p:spPr>
          <a:xfrm>
            <a:off x="2019556" y="4529650"/>
            <a:ext cx="14773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BD4D3F-B74A-E44B-8932-7D8DE1CC9352}"/>
              </a:ext>
            </a:extLst>
          </p:cNvPr>
          <p:cNvCxnSpPr>
            <a:cxnSpLocks/>
          </p:cNvCxnSpPr>
          <p:nvPr/>
        </p:nvCxnSpPr>
        <p:spPr>
          <a:xfrm>
            <a:off x="5871378" y="5420419"/>
            <a:ext cx="2880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A1CC41-9DBF-3147-ABE4-355797F0DC8F}"/>
              </a:ext>
            </a:extLst>
          </p:cNvPr>
          <p:cNvCxnSpPr>
            <a:cxnSpLocks/>
          </p:cNvCxnSpPr>
          <p:nvPr/>
        </p:nvCxnSpPr>
        <p:spPr>
          <a:xfrm>
            <a:off x="8458200" y="3659832"/>
            <a:ext cx="1913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FD06BE-E4AF-014A-883B-C97ED2DB0C26}"/>
              </a:ext>
            </a:extLst>
          </p:cNvPr>
          <p:cNvCxnSpPr>
            <a:cxnSpLocks/>
          </p:cNvCxnSpPr>
          <p:nvPr/>
        </p:nvCxnSpPr>
        <p:spPr>
          <a:xfrm>
            <a:off x="7511143" y="3198167"/>
            <a:ext cx="947057" cy="461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AF0B4A-6248-1247-9516-C1242B766359}"/>
              </a:ext>
            </a:extLst>
          </p:cNvPr>
          <p:cNvCxnSpPr>
            <a:cxnSpLocks/>
          </p:cNvCxnSpPr>
          <p:nvPr/>
        </p:nvCxnSpPr>
        <p:spPr>
          <a:xfrm>
            <a:off x="8752114" y="5413161"/>
            <a:ext cx="753525" cy="7916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EE9539-F035-E04C-A0F6-96C012F8EF8F}"/>
              </a:ext>
            </a:extLst>
          </p:cNvPr>
          <p:cNvCxnSpPr>
            <a:cxnSpLocks/>
          </p:cNvCxnSpPr>
          <p:nvPr/>
        </p:nvCxnSpPr>
        <p:spPr>
          <a:xfrm flipV="1">
            <a:off x="2212129" y="1643913"/>
            <a:ext cx="1739385" cy="1003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19F32482-919A-C733-1D59-F339DF655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764" y="1534888"/>
            <a:ext cx="5172713" cy="339522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46ACB4E-22F7-C467-9B60-D84290C0D2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684" y="5608775"/>
            <a:ext cx="69222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3A51D-5B51-A9EB-213E-D706D3BDB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032F6E-85A2-EAAE-893E-907612422335}"/>
              </a:ext>
            </a:extLst>
          </p:cNvPr>
          <p:cNvSpPr txBox="1"/>
          <p:nvPr/>
        </p:nvSpPr>
        <p:spPr>
          <a:xfrm>
            <a:off x="657368" y="43125"/>
            <a:ext cx="70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6824D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E78287-AD1D-9644-C42C-30BC193FEA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559" y="730166"/>
            <a:ext cx="8514527" cy="597174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237B63-5A50-448E-4F16-14AB09C7BCBD}"/>
              </a:ext>
            </a:extLst>
          </p:cNvPr>
          <p:cNvSpPr txBox="1"/>
          <p:nvPr/>
        </p:nvSpPr>
        <p:spPr>
          <a:xfrm>
            <a:off x="96073" y="1505396"/>
            <a:ext cx="3287486" cy="38472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b="1" dirty="0"/>
              <a:t>Servizi Ecosistemi: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«Benefici multipli forniti dagli ecosistemi al genere umano” </a:t>
            </a:r>
            <a:r>
              <a:rPr lang="it-IT" sz="2400" b="1" dirty="0"/>
              <a:t>(MEA 2005)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“i contributi che gli ecosistemi apportano al benessere umano”</a:t>
            </a:r>
            <a:r>
              <a:rPr lang="it-IT" sz="2400" b="1" dirty="0"/>
              <a:t>(CICES)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F623444-8CD9-41D8-D59B-782007EF19D9}"/>
              </a:ext>
            </a:extLst>
          </p:cNvPr>
          <p:cNvSpPr/>
          <p:nvPr/>
        </p:nvSpPr>
        <p:spPr>
          <a:xfrm>
            <a:off x="7044329" y="966455"/>
            <a:ext cx="4973499" cy="1521564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                                          </a:t>
            </a:r>
            <a:r>
              <a:rPr lang="it-IT" sz="2400" dirty="0">
                <a:solidFill>
                  <a:srgbClr val="FF0000"/>
                </a:solidFill>
              </a:rPr>
              <a:t>Beni di mercato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AAAB31D-F21C-B552-6B9C-EBDB42285CCC}"/>
              </a:ext>
            </a:extLst>
          </p:cNvPr>
          <p:cNvSpPr/>
          <p:nvPr/>
        </p:nvSpPr>
        <p:spPr>
          <a:xfrm>
            <a:off x="8239432" y="6152183"/>
            <a:ext cx="4030794" cy="539897"/>
          </a:xfrm>
          <a:prstGeom prst="round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Crediti di carbonio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7155C0-A554-AD60-317C-6333EFEB1C86}"/>
              </a:ext>
            </a:extLst>
          </p:cNvPr>
          <p:cNvSpPr txBox="1"/>
          <p:nvPr/>
        </p:nvSpPr>
        <p:spPr>
          <a:xfrm>
            <a:off x="1357888" y="155813"/>
            <a:ext cx="695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06824D"/>
                </a:solidFill>
                <a:cs typeface="Arial Narrow" panose="020B0604020202020204" pitchFamily="34" charset="0"/>
              </a:rPr>
              <a:t>DEFINIZIONI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265566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A5521-F436-B42B-B8CF-96DF078BC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3BD6CE-9C4C-A347-F82E-E6BDFEBE8930}"/>
              </a:ext>
            </a:extLst>
          </p:cNvPr>
          <p:cNvSpPr txBox="1"/>
          <p:nvPr/>
        </p:nvSpPr>
        <p:spPr>
          <a:xfrm>
            <a:off x="463906" y="108749"/>
            <a:ext cx="70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6824D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D242F0A-D713-3B10-FB01-B934E7E2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570414"/>
            <a:ext cx="10191642" cy="27196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6E0D16-1C1B-E8B1-3731-F0F4A01DFF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857" y="3290041"/>
            <a:ext cx="2353177" cy="325175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B75B04-098C-811E-4211-7CED8AEE631B}"/>
              </a:ext>
            </a:extLst>
          </p:cNvPr>
          <p:cNvSpPr txBox="1"/>
          <p:nvPr/>
        </p:nvSpPr>
        <p:spPr>
          <a:xfrm>
            <a:off x="342859" y="4348592"/>
            <a:ext cx="8833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/>
              <a:t>Sono i servizi necessari per la produzione di tutti gli altri servizi ecosistemici. La CICES non li classifica come gli altri ma sono trattati come parte delle strutture, dei processi e delle funzioni di base che caratterizzano gli ecosistemi. </a:t>
            </a:r>
          </a:p>
          <a:p>
            <a:pPr marL="0" indent="0">
              <a:buNone/>
            </a:pPr>
            <a:r>
              <a:rPr lang="it-IT" i="1" dirty="0"/>
              <a:t>Esempio : ciclo dei nutrienti, formazione del suolo e produzione primaria, habitat boschivo.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E592A6-50FD-0504-76C0-814786C85C0F}"/>
              </a:ext>
            </a:extLst>
          </p:cNvPr>
          <p:cNvSpPr txBox="1"/>
          <p:nvPr/>
        </p:nvSpPr>
        <p:spPr>
          <a:xfrm>
            <a:off x="805543" y="35679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20406F"/>
                </a:solidFill>
              </a:rPr>
              <a:t>I servizi ecosistemici di supporto alla vita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3B9B3F-30D0-06FC-2416-99F9A425FCDA}"/>
              </a:ext>
            </a:extLst>
          </p:cNvPr>
          <p:cNvSpPr txBox="1"/>
          <p:nvPr/>
        </p:nvSpPr>
        <p:spPr>
          <a:xfrm>
            <a:off x="7694893" y="685547"/>
            <a:ext cx="3720612" cy="369332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18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FOREST TERAPY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2A7ECA-FD65-4297-91C5-46672E6DDE98}"/>
              </a:ext>
            </a:extLst>
          </p:cNvPr>
          <p:cNvSpPr txBox="1"/>
          <p:nvPr/>
        </p:nvSpPr>
        <p:spPr>
          <a:xfrm>
            <a:off x="1357888" y="155813"/>
            <a:ext cx="695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06824D"/>
                </a:solidFill>
                <a:cs typeface="Arial Narrow" panose="020B0604020202020204" pitchFamily="34" charset="0"/>
              </a:rPr>
              <a:t>DEFINIZIONI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1547860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63B01-6A92-1EA6-0B61-03B6D66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21C61EF-C8B0-4B99-F7AB-9B1DC2EE545B}"/>
              </a:ext>
            </a:extLst>
          </p:cNvPr>
          <p:cNvSpPr txBox="1">
            <a:spLocks/>
          </p:cNvSpPr>
          <p:nvPr/>
        </p:nvSpPr>
        <p:spPr>
          <a:xfrm>
            <a:off x="2162984" y="805582"/>
            <a:ext cx="10515600" cy="4765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9600" b="1" cap="all" dirty="0">
                <a:latin typeface="+mn-lt"/>
              </a:rPr>
              <a:t>Perché è importante identificare e classificare  i SE </a:t>
            </a:r>
            <a:br>
              <a:rPr lang="it-IT" dirty="0">
                <a:solidFill>
                  <a:srgbClr val="20406F"/>
                </a:solidFill>
              </a:rPr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610625-2A86-0631-F49D-24B00D37AA71}"/>
              </a:ext>
            </a:extLst>
          </p:cNvPr>
          <p:cNvSpPr txBox="1">
            <a:spLocks/>
          </p:cNvSpPr>
          <p:nvPr/>
        </p:nvSpPr>
        <p:spPr>
          <a:xfrm>
            <a:off x="288323" y="1379516"/>
            <a:ext cx="10978012" cy="1666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La valutazione dei SE può fornire input a molti livelli: 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decisioni politiche nazionali , regionali o locali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preferenze per la loro fornitura tra e da diversi beneficiari.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istituire sistemi di valorizzazione dei SE.</a:t>
            </a:r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9382E12-B4DA-E9CA-28F9-5486195E6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0" r="3986"/>
          <a:stretch/>
        </p:blipFill>
        <p:spPr>
          <a:xfrm>
            <a:off x="511347" y="3068528"/>
            <a:ext cx="4589463" cy="30324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EC4C75-3D50-3015-F064-F0B164D4F099}"/>
              </a:ext>
            </a:extLst>
          </p:cNvPr>
          <p:cNvSpPr txBox="1"/>
          <p:nvPr/>
        </p:nvSpPr>
        <p:spPr>
          <a:xfrm>
            <a:off x="6218223" y="3430566"/>
            <a:ext cx="546243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/>
              <a:t>Identificazione dell’ ecosistema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Luogo fisico di generazione SE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Servizio offerto: depurazione dell’acqua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Beneficio: acqua purificata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Beneficiario: persone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EFAC93-7481-DE77-0952-F89C01076441}"/>
              </a:ext>
            </a:extLst>
          </p:cNvPr>
          <p:cNvSpPr txBox="1"/>
          <p:nvPr/>
        </p:nvSpPr>
        <p:spPr>
          <a:xfrm>
            <a:off x="207936" y="28427"/>
            <a:ext cx="6787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it-IT" sz="3200" b="1" cap="all" dirty="0"/>
              <a:t>Valorizzazione DEI SE </a:t>
            </a:r>
          </a:p>
        </p:txBody>
      </p:sp>
    </p:spTree>
    <p:extLst>
      <p:ext uri="{BB962C8B-B14F-4D97-AF65-F5344CB8AC3E}">
        <p14:creationId xmlns:p14="http://schemas.microsoft.com/office/powerpoint/2010/main" val="332150963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26B2F-06C9-6C15-B0E9-F4AEF963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30" y="634567"/>
            <a:ext cx="11222595" cy="62201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  <a:hlinkClick r:id="rId2" tooltip="H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OF ENVIRONMENTAL ECONOMIC ACCOUNTING</a:t>
            </a:r>
            <a:r>
              <a:rPr lang="it-IT" sz="2400" b="1" dirty="0">
                <a:latin typeface="+mn-lt"/>
              </a:rPr>
              <a:t>: SEEA</a:t>
            </a:r>
          </a:p>
        </p:txBody>
      </p: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34CCD43B-36BD-3D2C-FC81-E9466C44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20" y="1196782"/>
            <a:ext cx="11530016" cy="6000317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20406F"/>
                </a:solidFill>
              </a:rPr>
              <a:t>Il sistema di contabilità ambientale ed economica (SEEA)  s</a:t>
            </a:r>
            <a:r>
              <a:rPr lang="it-IT" sz="2400" dirty="0"/>
              <a:t>i basa su 3 diverse aree: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il flusso di </a:t>
            </a:r>
            <a:r>
              <a:rPr lang="it-IT" sz="2400" b="1" dirty="0"/>
              <a:t>materiali ed energia </a:t>
            </a:r>
            <a:r>
              <a:rPr lang="it-IT" sz="2400" dirty="0"/>
              <a:t>all’interno di  un’economia e tra l’economia e l’ambiente ;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374474-AC74-8C4C-3996-814BE2BE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52" y="2732983"/>
            <a:ext cx="9044577" cy="40965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055E4A-25F5-6AAC-C7DA-0EB453F8BEB0}"/>
              </a:ext>
            </a:extLst>
          </p:cNvPr>
          <p:cNvSpPr txBox="1"/>
          <p:nvPr/>
        </p:nvSpPr>
        <p:spPr>
          <a:xfrm>
            <a:off x="207936" y="28427"/>
            <a:ext cx="6787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it-IT" sz="3200" b="1" cap="all" dirty="0"/>
              <a:t>Valorizzazione DEI SE </a:t>
            </a:r>
          </a:p>
        </p:txBody>
      </p:sp>
    </p:spTree>
    <p:extLst>
      <p:ext uri="{BB962C8B-B14F-4D97-AF65-F5344CB8AC3E}">
        <p14:creationId xmlns:p14="http://schemas.microsoft.com/office/powerpoint/2010/main" val="400495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DA7E-5B86-A020-FA71-406529D2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64575C-1CF2-56BE-6C20-E12DF3DF1F9B}"/>
              </a:ext>
            </a:extLst>
          </p:cNvPr>
          <p:cNvSpPr txBox="1"/>
          <p:nvPr/>
        </p:nvSpPr>
        <p:spPr>
          <a:xfrm>
            <a:off x="346363" y="1457236"/>
            <a:ext cx="79109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sz="2400"/>
              <a:t>gli </a:t>
            </a:r>
            <a:r>
              <a:rPr lang="it-IT" sz="2400" b="1"/>
              <a:t>stock </a:t>
            </a:r>
            <a:r>
              <a:rPr lang="it-IT" sz="2400"/>
              <a:t>degli </a:t>
            </a:r>
            <a:r>
              <a:rPr lang="it-IT" sz="2400" i="1"/>
              <a:t>asset </a:t>
            </a:r>
            <a:r>
              <a:rPr lang="it-IT" sz="2400"/>
              <a:t>ambientali: registrando il valore dello stock all’inizio e alla fine del periodo tenendo conto dei flussi è possibile  valutare se l’attività economica sta riducendo o degradando lo stock.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771C49-A446-2A0A-1D98-4E334A06E0B0}"/>
              </a:ext>
            </a:extLst>
          </p:cNvPr>
          <p:cNvSpPr txBox="1"/>
          <p:nvPr/>
        </p:nvSpPr>
        <p:spPr>
          <a:xfrm>
            <a:off x="346363" y="3466682"/>
            <a:ext cx="670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t-IT" sz="2400"/>
              <a:t>le </a:t>
            </a:r>
            <a:r>
              <a:rPr lang="it-IT" sz="2400" b="1"/>
              <a:t>attività economiche correlate all’ambiente</a:t>
            </a:r>
            <a:r>
              <a:rPr lang="it-IT" sz="2400"/>
              <a:t>. </a:t>
            </a:r>
          </a:p>
        </p:txBody>
      </p:sp>
      <p:pic>
        <p:nvPicPr>
          <p:cNvPr id="9" name="Picture 4" descr="03_multipurpose potential">
            <a:extLst>
              <a:ext uri="{FF2B5EF4-FFF2-40B4-BE49-F238E27FC236}">
                <a16:creationId xmlns:a16="http://schemas.microsoft.com/office/drawing/2014/main" id="{2D448846-F0F2-9324-9255-89B3C6AD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948" y="1087163"/>
            <a:ext cx="3031658" cy="23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A61A71-4ED0-B9C3-6306-EA9F0EBC0834}"/>
              </a:ext>
            </a:extLst>
          </p:cNvPr>
          <p:cNvSpPr txBox="1"/>
          <p:nvPr/>
        </p:nvSpPr>
        <p:spPr>
          <a:xfrm>
            <a:off x="739375" y="4465588"/>
            <a:ext cx="105102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/>
              <a:t>Spese per la protezione o gestione degli ecosistemi: opere idrauliche o corridoi ecologici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/>
              <a:t>Indotti come ad esempio il turismo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C8642C-04A1-61C6-FCCF-E35D157FE826}"/>
              </a:ext>
            </a:extLst>
          </p:cNvPr>
          <p:cNvSpPr txBox="1"/>
          <p:nvPr/>
        </p:nvSpPr>
        <p:spPr>
          <a:xfrm>
            <a:off x="207936" y="28427"/>
            <a:ext cx="6787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it-IT" sz="3200" b="1" cap="all" dirty="0"/>
              <a:t>Valorizzazione DEI SE </a:t>
            </a:r>
          </a:p>
        </p:txBody>
      </p:sp>
    </p:spTree>
    <p:extLst>
      <p:ext uri="{BB962C8B-B14F-4D97-AF65-F5344CB8AC3E}">
        <p14:creationId xmlns:p14="http://schemas.microsoft.com/office/powerpoint/2010/main" val="266177106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i Office">
  <a:themeElements>
    <a:clrScheme name="Testo scorrevol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</TotalTime>
  <Words>1460</Words>
  <Application>Microsoft Office PowerPoint</Application>
  <PresentationFormat>Widescreen</PresentationFormat>
  <Paragraphs>203</Paragraphs>
  <Slides>23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47" baseType="lpstr">
      <vt:lpstr>Aileron</vt:lpstr>
      <vt:lpstr>Aileron Bold</vt:lpstr>
      <vt:lpstr>Aileron Ultra-Bold</vt:lpstr>
      <vt:lpstr>Aptos</vt:lpstr>
      <vt:lpstr>archivo</vt:lpstr>
      <vt:lpstr>Arial</vt:lpstr>
      <vt:lpstr>Arial Narrow</vt:lpstr>
      <vt:lpstr>Calibri</vt:lpstr>
      <vt:lpstr>Century Gothic</vt:lpstr>
      <vt:lpstr>DejaVu Sans</vt:lpstr>
      <vt:lpstr>Lato</vt:lpstr>
      <vt:lpstr>Lato Black</vt:lpstr>
      <vt:lpstr>Lilita One</vt:lpstr>
      <vt:lpstr>Montserrat-Bold</vt:lpstr>
      <vt:lpstr>Montserrat-Italic</vt:lpstr>
      <vt:lpstr>Montserrat-Regular</vt:lpstr>
      <vt:lpstr>Open Sans</vt:lpstr>
      <vt:lpstr>Roboto</vt:lpstr>
      <vt:lpstr>SourceSansPro-Bold</vt:lpstr>
      <vt:lpstr>SourceSansPro-It</vt:lpstr>
      <vt:lpstr>SourceSansPro-Regular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SYSTEM OF ENVIRONMENTAL ECONOMIC ACCOUNTING: SEEA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Francesco Ambrosini (CREA-US)</cp:lastModifiedBy>
  <cp:revision>125</cp:revision>
  <dcterms:created xsi:type="dcterms:W3CDTF">2020-02-03T08:27:56Z</dcterms:created>
  <dcterms:modified xsi:type="dcterms:W3CDTF">2025-09-24T09:52:03Z</dcterms:modified>
</cp:coreProperties>
</file>